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0" r:id="rId5"/>
    <p:sldId id="259" r:id="rId6"/>
    <p:sldId id="261" r:id="rId7"/>
    <p:sldId id="284" r:id="rId8"/>
    <p:sldId id="263" r:id="rId9"/>
    <p:sldId id="262" r:id="rId10"/>
    <p:sldId id="285" r:id="rId11"/>
    <p:sldId id="286" r:id="rId12"/>
    <p:sldId id="274" r:id="rId13"/>
    <p:sldId id="277" r:id="rId14"/>
    <p:sldId id="278" r:id="rId15"/>
    <p:sldId id="272" r:id="rId16"/>
    <p:sldId id="266" r:id="rId17"/>
    <p:sldId id="283" r:id="rId18"/>
    <p:sldId id="269" r:id="rId19"/>
    <p:sldId id="264" r:id="rId20"/>
    <p:sldId id="279" r:id="rId21"/>
    <p:sldId id="287" r:id="rId22"/>
    <p:sldId id="288" r:id="rId23"/>
    <p:sldId id="280"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502" autoAdjust="0"/>
  </p:normalViewPr>
  <p:slideViewPr>
    <p:cSldViewPr snapToGrid="0">
      <p:cViewPr varScale="1">
        <p:scale>
          <a:sx n="57" d="100"/>
          <a:sy n="57"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76115485564301"/>
          <c:y val="4.0603700151323995E-2"/>
          <c:w val="0.68975898648963008"/>
          <c:h val="0.79508287677287459"/>
        </c:manualLayout>
      </c:layout>
      <c:scatterChart>
        <c:scatterStyle val="smoothMarker"/>
        <c:varyColors val="0"/>
        <c:ser>
          <c:idx val="0"/>
          <c:order val="0"/>
          <c:tx>
            <c:strRef>
              <c:f>Sheet1!$B$1</c:f>
              <c:strCache>
                <c:ptCount val="1"/>
                <c:pt idx="0">
                  <c:v>With zero</c:v>
                </c:pt>
              </c:strCache>
            </c:strRef>
          </c:tx>
          <c:spPr>
            <a:ln w="28575" cap="rnd">
              <a:solidFill>
                <a:schemeClr val="accent1"/>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Sheet1!$B$2:$B$101</c:f>
              <c:numCache>
                <c:formatCode>General</c:formatCode>
                <c:ptCount val="100"/>
                <c:pt idx="0">
                  <c:v>8.1357651000000004</c:v>
                </c:pt>
                <c:pt idx="1">
                  <c:v>6.6386051000000004</c:v>
                </c:pt>
                <c:pt idx="4">
                  <c:v>5.8935412999999999</c:v>
                </c:pt>
                <c:pt idx="9">
                  <c:v>5.7441396999999998</c:v>
                </c:pt>
                <c:pt idx="19">
                  <c:v>5.7975048999999999</c:v>
                </c:pt>
                <c:pt idx="39">
                  <c:v>6.0235304999999997</c:v>
                </c:pt>
                <c:pt idx="99">
                  <c:v>6.5745405999999997</c:v>
                </c:pt>
              </c:numCache>
            </c:numRef>
          </c:yVal>
          <c:smooth val="1"/>
          <c:extLst>
            <c:ext xmlns:c16="http://schemas.microsoft.com/office/drawing/2014/chart" uri="{C3380CC4-5D6E-409C-BE32-E72D297353CC}">
              <c16:uniqueId val="{00000000-39A9-4FDC-B80A-5E13F172975C}"/>
            </c:ext>
          </c:extLst>
        </c:ser>
        <c:ser>
          <c:idx val="1"/>
          <c:order val="1"/>
          <c:tx>
            <c:strRef>
              <c:f>Sheet1!$C$1</c:f>
              <c:strCache>
                <c:ptCount val="1"/>
                <c:pt idx="0">
                  <c:v>Without zero</c:v>
                </c:pt>
              </c:strCache>
            </c:strRef>
          </c:tx>
          <c:spPr>
            <a:ln w="28575" cap="rnd">
              <a:solidFill>
                <a:schemeClr val="accent2"/>
              </a:solidFill>
              <a:round/>
            </a:ln>
            <a:effectLst/>
          </c:spPr>
          <c:marker>
            <c:symbol val="none"/>
          </c:marker>
          <c:xVal>
            <c:numRef>
              <c:f>Sheet1!$A$2:$A$101</c:f>
              <c:numCache>
                <c:formatCode>General</c:formatCode>
                <c:ptCount val="100"/>
                <c:pt idx="0">
                  <c:v>1</c:v>
                </c:pt>
                <c:pt idx="1">
                  <c:v>2</c:v>
                </c:pt>
                <c:pt idx="4">
                  <c:v>5</c:v>
                </c:pt>
                <c:pt idx="9">
                  <c:v>10</c:v>
                </c:pt>
                <c:pt idx="19">
                  <c:v>20</c:v>
                </c:pt>
                <c:pt idx="39">
                  <c:v>40</c:v>
                </c:pt>
                <c:pt idx="99">
                  <c:v>100</c:v>
                </c:pt>
              </c:numCache>
            </c:numRef>
          </c:xVal>
          <c:yVal>
            <c:numRef>
              <c:f>Sheet1!$C$2:$C$101</c:f>
              <c:numCache>
                <c:formatCode>General</c:formatCode>
                <c:ptCount val="100"/>
                <c:pt idx="0">
                  <c:v>13.972704999999999</c:v>
                </c:pt>
                <c:pt idx="1">
                  <c:v>13.899226000000001</c:v>
                </c:pt>
                <c:pt idx="4">
                  <c:v>13.960967999999999</c:v>
                </c:pt>
                <c:pt idx="9">
                  <c:v>13.967504999999999</c:v>
                </c:pt>
                <c:pt idx="19">
                  <c:v>13.973281999999999</c:v>
                </c:pt>
                <c:pt idx="39">
                  <c:v>13.975165000000001</c:v>
                </c:pt>
                <c:pt idx="99">
                  <c:v>13.976145000000001</c:v>
                </c:pt>
              </c:numCache>
            </c:numRef>
          </c:yVal>
          <c:smooth val="1"/>
          <c:extLst>
            <c:ext xmlns:c16="http://schemas.microsoft.com/office/drawing/2014/chart" uri="{C3380CC4-5D6E-409C-BE32-E72D297353CC}">
              <c16:uniqueId val="{00000010-39A9-4FDC-B80A-5E13F172975C}"/>
            </c:ext>
          </c:extLst>
        </c:ser>
        <c:dLbls>
          <c:showLegendKey val="0"/>
          <c:showVal val="0"/>
          <c:showCatName val="0"/>
          <c:showSerName val="0"/>
          <c:showPercent val="0"/>
          <c:showBubbleSize val="0"/>
        </c:dLbls>
        <c:axId val="539583679"/>
        <c:axId val="584448351"/>
      </c:scatterChart>
      <c:valAx>
        <c:axId val="539583679"/>
        <c:scaling>
          <c:orientation val="minMax"/>
          <c:max val="100"/>
        </c:scaling>
        <c:delete val="0"/>
        <c:axPos val="b"/>
        <c:title>
          <c:tx>
            <c:rich>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Number</a:t>
                </a:r>
                <a:r>
                  <a:rPr lang="en-SG" sz="1800" baseline="0" dirty="0">
                    <a:latin typeface="Segoe UI Light" panose="020B0502040204020203" pitchFamily="34" charset="0"/>
                    <a:cs typeface="Segoe UI Light" panose="020B0502040204020203" pitchFamily="34" charset="0"/>
                  </a:rPr>
                  <a:t> of K Nearest Neighbours</a:t>
                </a:r>
                <a:endParaRPr lang="en-SG" sz="1800" dirty="0">
                  <a:latin typeface="Segoe UI Light" panose="020B0502040204020203" pitchFamily="34" charset="0"/>
                  <a:cs typeface="Segoe UI Ligh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84448351"/>
        <c:crosses val="autoZero"/>
        <c:crossBetween val="midCat"/>
        <c:majorUnit val="5"/>
      </c:valAx>
      <c:valAx>
        <c:axId val="584448351"/>
        <c:scaling>
          <c:orientation val="minMax"/>
          <c:max val="1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r>
                  <a:rPr lang="en-SG" sz="1800" dirty="0">
                    <a:latin typeface="Segoe UI Light" panose="020B0502040204020203" pitchFamily="34" charset="0"/>
                    <a:cs typeface="Segoe UI Light" panose="020B0502040204020203" pitchFamily="34" charset="0"/>
                  </a:rPr>
                  <a:t>Mean Squared Error (MSE)</a:t>
                </a:r>
              </a:p>
            </c:rich>
          </c:tx>
          <c:layout>
            <c:manualLayout>
              <c:xMode val="edge"/>
              <c:yMode val="edge"/>
              <c:x val="7.5594488188976364E-2"/>
              <c:y val="0.2313853301986199"/>
            </c:manualLayout>
          </c:layout>
          <c:overlay val="0"/>
          <c:spPr>
            <a:noFill/>
            <a:ln>
              <a:noFill/>
            </a:ln>
            <a:effectLst/>
          </c:spPr>
          <c:txPr>
            <a:bodyPr rot="-5400000" spcFirstLastPara="1" vertOverflow="ellipsis" vert="horz" wrap="square" anchor="ctr" anchorCtr="1"/>
            <a:lstStyle/>
            <a:p>
              <a:pPr>
                <a:defRPr sz="18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539583679"/>
        <c:crosses val="autoZero"/>
        <c:crossBetween val="midCat"/>
        <c:majorUnit val="2"/>
      </c:valAx>
      <c:spPr>
        <a:noFill/>
        <a:ln>
          <a:noFill/>
        </a:ln>
        <a:effectLst/>
      </c:spPr>
    </c:plotArea>
    <c:legend>
      <c:legendPos val="r"/>
      <c:layout>
        <c:manualLayout>
          <c:xMode val="edge"/>
          <c:yMode val="edge"/>
          <c:x val="0.86566601049868763"/>
          <c:y val="0.71478485046112916"/>
          <c:w val="0.11085441272965879"/>
          <c:h val="0.11462759763149238"/>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B272D-EF8F-44A3-923A-C7B9DE315EB1}" type="datetimeFigureOut">
              <a:rPr lang="en-SG" smtClean="0"/>
              <a:t>2/11/2016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655D5-25B8-4E6A-97CF-CEACF0A0A4A7}" type="slidenum">
              <a:rPr lang="en-SG" smtClean="0"/>
              <a:t>‹#›</a:t>
            </a:fld>
            <a:endParaRPr lang="en-SG"/>
          </a:p>
        </p:txBody>
      </p:sp>
    </p:spTree>
    <p:extLst>
      <p:ext uri="{BB962C8B-B14F-4D97-AF65-F5344CB8AC3E}">
        <p14:creationId xmlns:p14="http://schemas.microsoft.com/office/powerpoint/2010/main" val="115506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background of our project.</a:t>
            </a:r>
          </a:p>
          <a:p>
            <a:endParaRPr lang="en-US" dirty="0"/>
          </a:p>
          <a:p>
            <a:r>
              <a:rPr lang="en-US" dirty="0"/>
              <a:t>With</a:t>
            </a:r>
            <a:r>
              <a:rPr lang="en-US" baseline="0" dirty="0"/>
              <a:t> large number of movies and rising popularity of movie streaming service, movie recommendation has become an important feature as well.</a:t>
            </a:r>
          </a:p>
          <a:p>
            <a:r>
              <a:rPr lang="en-US" baseline="0" dirty="0"/>
              <a:t>We believe that recommendation plays a great role in improving user’s experience by reducing their time in searching for their preferred movies. At the same time, it brings to light some potentially forgotten movies that nobody has bothered watching.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a:t>
            </a:fld>
            <a:endParaRPr lang="en-SG"/>
          </a:p>
        </p:txBody>
      </p:sp>
    </p:spTree>
    <p:extLst>
      <p:ext uri="{BB962C8B-B14F-4D97-AF65-F5344CB8AC3E}">
        <p14:creationId xmlns:p14="http://schemas.microsoft.com/office/powerpoint/2010/main" val="149258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11</a:t>
            </a:fld>
            <a:endParaRPr lang="en-SG"/>
          </a:p>
        </p:txBody>
      </p:sp>
    </p:spTree>
    <p:extLst>
      <p:ext uri="{BB962C8B-B14F-4D97-AF65-F5344CB8AC3E}">
        <p14:creationId xmlns:p14="http://schemas.microsoft.com/office/powerpoint/2010/main" val="145181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12</a:t>
            </a:fld>
            <a:endParaRPr lang="en-SG"/>
          </a:p>
        </p:txBody>
      </p:sp>
    </p:spTree>
    <p:extLst>
      <p:ext uri="{BB962C8B-B14F-4D97-AF65-F5344CB8AC3E}">
        <p14:creationId xmlns:p14="http://schemas.microsoft.com/office/powerpoint/2010/main" val="375993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13</a:t>
            </a:fld>
            <a:endParaRPr lang="en-SG"/>
          </a:p>
        </p:txBody>
      </p:sp>
    </p:spTree>
    <p:extLst>
      <p:ext uri="{BB962C8B-B14F-4D97-AF65-F5344CB8AC3E}">
        <p14:creationId xmlns:p14="http://schemas.microsoft.com/office/powerpoint/2010/main" val="29359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More details in report?</a:t>
            </a:r>
          </a:p>
        </p:txBody>
      </p:sp>
      <p:sp>
        <p:nvSpPr>
          <p:cNvPr id="4" name="Slide Number Placeholder 3"/>
          <p:cNvSpPr>
            <a:spLocks noGrp="1"/>
          </p:cNvSpPr>
          <p:nvPr>
            <p:ph type="sldNum" sz="quarter" idx="10"/>
          </p:nvPr>
        </p:nvSpPr>
        <p:spPr/>
        <p:txBody>
          <a:bodyPr/>
          <a:lstStyle/>
          <a:p>
            <a:fld id="{EB3655D5-25B8-4E6A-97CF-CEACF0A0A4A7}" type="slidenum">
              <a:rPr lang="en-SG" smtClean="0"/>
              <a:t>14</a:t>
            </a:fld>
            <a:endParaRPr lang="en-SG"/>
          </a:p>
        </p:txBody>
      </p:sp>
    </p:spTree>
    <p:extLst>
      <p:ext uri="{BB962C8B-B14F-4D97-AF65-F5344CB8AC3E}">
        <p14:creationId xmlns:p14="http://schemas.microsoft.com/office/powerpoint/2010/main" val="4105648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15</a:t>
            </a:fld>
            <a:endParaRPr lang="en-SG"/>
          </a:p>
        </p:txBody>
      </p:sp>
    </p:spTree>
    <p:extLst>
      <p:ext uri="{BB962C8B-B14F-4D97-AF65-F5344CB8AC3E}">
        <p14:creationId xmlns:p14="http://schemas.microsoft.com/office/powerpoint/2010/main" val="298503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20</a:t>
            </a:fld>
            <a:endParaRPr lang="en-SG"/>
          </a:p>
        </p:txBody>
      </p:sp>
    </p:spTree>
    <p:extLst>
      <p:ext uri="{BB962C8B-B14F-4D97-AF65-F5344CB8AC3E}">
        <p14:creationId xmlns:p14="http://schemas.microsoft.com/office/powerpoint/2010/main" val="2392850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21</a:t>
            </a:fld>
            <a:endParaRPr lang="en-SG"/>
          </a:p>
        </p:txBody>
      </p:sp>
    </p:spTree>
    <p:extLst>
      <p:ext uri="{BB962C8B-B14F-4D97-AF65-F5344CB8AC3E}">
        <p14:creationId xmlns:p14="http://schemas.microsoft.com/office/powerpoint/2010/main" val="171532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22</a:t>
            </a:fld>
            <a:endParaRPr lang="en-SG"/>
          </a:p>
        </p:txBody>
      </p:sp>
    </p:spTree>
    <p:extLst>
      <p:ext uri="{BB962C8B-B14F-4D97-AF65-F5344CB8AC3E}">
        <p14:creationId xmlns:p14="http://schemas.microsoft.com/office/powerpoint/2010/main" val="28214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recommender system, the most</a:t>
            </a:r>
            <a:r>
              <a:rPr lang="en-US" baseline="0" dirty="0"/>
              <a:t> reliable attribute is the relationship between the user and the item. Thus, we are only interested in analyzing user’s rating behavior.</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3</a:t>
            </a:fld>
            <a:endParaRPr lang="en-SG"/>
          </a:p>
        </p:txBody>
      </p:sp>
    </p:spTree>
    <p:extLst>
      <p:ext uri="{BB962C8B-B14F-4D97-AF65-F5344CB8AC3E}">
        <p14:creationId xmlns:p14="http://schemas.microsoft.com/office/powerpoint/2010/main" val="11886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resource is based on dataset from </a:t>
            </a:r>
            <a:r>
              <a:rPr lang="en-US" baseline="0" dirty="0" err="1"/>
              <a:t>MovieLens</a:t>
            </a:r>
            <a:r>
              <a:rPr lang="en-US" baseline="0" dirty="0"/>
              <a:t>. Thanks to the </a:t>
            </a:r>
            <a:r>
              <a:rPr lang="en-US" baseline="0" dirty="0" err="1"/>
              <a:t>GroupLens</a:t>
            </a:r>
            <a:r>
              <a:rPr lang="en-US" baseline="0" dirty="0"/>
              <a:t> Researchers who make this data available for our use, we manage to get our hands on 1 million anonymous movie rating data on the scale of 1 to 5</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4</a:t>
            </a:fld>
            <a:endParaRPr lang="en-SG"/>
          </a:p>
        </p:txBody>
      </p:sp>
    </p:spTree>
    <p:extLst>
      <p:ext uri="{BB962C8B-B14F-4D97-AF65-F5344CB8AC3E}">
        <p14:creationId xmlns:p14="http://schemas.microsoft.com/office/powerpoint/2010/main" val="178574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obtained is free from any</a:t>
            </a:r>
            <a:r>
              <a:rPr lang="en-US" baseline="0" dirty="0"/>
              <a:t> anomalies or missing values as the </a:t>
            </a:r>
            <a:r>
              <a:rPr lang="en-US" baseline="0" dirty="0" err="1"/>
              <a:t>GroupLens</a:t>
            </a:r>
            <a:r>
              <a:rPr lang="en-US" baseline="0" dirty="0"/>
              <a:t> researchers have performed data cleaning before releasing it.</a:t>
            </a:r>
          </a:p>
          <a:p>
            <a:r>
              <a:rPr lang="en-US" baseline="0" dirty="0"/>
              <a:t>However, some preprocessing steps are required to be done. In our case, we divide the dataset to training and testing with the ratio of 80 to 20.</a:t>
            </a:r>
          </a:p>
          <a:p>
            <a:r>
              <a:rPr lang="en-US" baseline="0" dirty="0"/>
              <a:t>We also convert our dataset format to matrix, and we will explain why in the next few slides.</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5</a:t>
            </a:fld>
            <a:endParaRPr lang="en-SG"/>
          </a:p>
        </p:txBody>
      </p:sp>
    </p:spTree>
    <p:extLst>
      <p:ext uri="{BB962C8B-B14F-4D97-AF65-F5344CB8AC3E}">
        <p14:creationId xmlns:p14="http://schemas.microsoft.com/office/powerpoint/2010/main" val="377227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well</a:t>
            </a:r>
            <a:r>
              <a:rPr lang="en-US" baseline="0" dirty="0"/>
              <a:t> known technique in recommender system is Collaborative Filtering method.</a:t>
            </a:r>
          </a:p>
          <a:p>
            <a:r>
              <a:rPr lang="en-US" baseline="0" dirty="0"/>
              <a:t>We use regression approach to solve our problem definition, and we will measure the performance of our model with Mean Squared Error (MSE)</a:t>
            </a:r>
          </a:p>
          <a:p>
            <a:r>
              <a:rPr lang="en-US" baseline="0" dirty="0"/>
              <a:t>Of course, we will explain more about Collaborative Filtering technique, mainly Item-Item / Item-Based Collaborative Filtering.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6</a:t>
            </a:fld>
            <a:endParaRPr lang="en-SG"/>
          </a:p>
        </p:txBody>
      </p:sp>
    </p:spTree>
    <p:extLst>
      <p:ext uri="{BB962C8B-B14F-4D97-AF65-F5344CB8AC3E}">
        <p14:creationId xmlns:p14="http://schemas.microsoft.com/office/powerpoint/2010/main" val="2265636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item-item CF with analogy here</a:t>
            </a:r>
          </a:p>
          <a:p>
            <a:endParaRPr lang="en-US" baseline="0" dirty="0"/>
          </a:p>
          <a:p>
            <a:r>
              <a:rPr lang="en-US" baseline="0" dirty="0"/>
              <a:t>Change as you like</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7</a:t>
            </a:fld>
            <a:endParaRPr lang="en-SG"/>
          </a:p>
        </p:txBody>
      </p:sp>
    </p:spTree>
    <p:extLst>
      <p:ext uri="{BB962C8B-B14F-4D97-AF65-F5344CB8AC3E}">
        <p14:creationId xmlns:p14="http://schemas.microsoft.com/office/powerpoint/2010/main" val="406249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correlation computation isolates the set of users who rated both item </a:t>
            </a:r>
            <a:r>
              <a:rPr lang="en-SG" sz="1200" kern="1200" dirty="0" err="1">
                <a:solidFill>
                  <a:schemeClr val="tx1"/>
                </a:solidFill>
                <a:effectLst/>
                <a:latin typeface="+mn-lt"/>
                <a:ea typeface="+mn-ea"/>
                <a:cs typeface="+mn-cs"/>
              </a:rPr>
              <a:t>i</a:t>
            </a:r>
            <a:r>
              <a:rPr lang="en-SG" sz="1200" kern="1200" dirty="0">
                <a:solidFill>
                  <a:schemeClr val="tx1"/>
                </a:solidFill>
                <a:effectLst/>
                <a:latin typeface="+mn-lt"/>
                <a:ea typeface="+mn-ea"/>
                <a:cs typeface="+mn-cs"/>
              </a:rPr>
              <a:t> and j</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Cosine Similarity ignores the differences in rating scale between different users. The Adjusted Cosine offsets the drawback by subtracting each user rating with the user’s average rating</a:t>
            </a:r>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8</a:t>
            </a:fld>
            <a:endParaRPr lang="en-SG"/>
          </a:p>
        </p:txBody>
      </p:sp>
    </p:spTree>
    <p:extLst>
      <p:ext uri="{BB962C8B-B14F-4D97-AF65-F5344CB8AC3E}">
        <p14:creationId xmlns:p14="http://schemas.microsoft.com/office/powerpoint/2010/main" val="171487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9</a:t>
            </a:fld>
            <a:endParaRPr lang="en-SG"/>
          </a:p>
        </p:txBody>
      </p:sp>
    </p:spTree>
    <p:extLst>
      <p:ext uri="{BB962C8B-B14F-4D97-AF65-F5344CB8AC3E}">
        <p14:creationId xmlns:p14="http://schemas.microsoft.com/office/powerpoint/2010/main" val="182729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B3655D5-25B8-4E6A-97CF-CEACF0A0A4A7}" type="slidenum">
              <a:rPr lang="en-SG" smtClean="0"/>
              <a:t>10</a:t>
            </a:fld>
            <a:endParaRPr lang="en-SG"/>
          </a:p>
        </p:txBody>
      </p:sp>
    </p:spTree>
    <p:extLst>
      <p:ext uri="{BB962C8B-B14F-4D97-AF65-F5344CB8AC3E}">
        <p14:creationId xmlns:p14="http://schemas.microsoft.com/office/powerpoint/2010/main" val="349599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0599172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97827602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9612077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4159435051"/>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600098-8187-4ADA-AC0C-1A2215B73711}" type="datetimeFigureOut">
              <a:rPr lang="en-SG" smtClean="0"/>
              <a:t>2/11/2016</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97094374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144248149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51600098-8187-4ADA-AC0C-1A2215B73711}" type="datetimeFigureOut">
              <a:rPr lang="en-SG" smtClean="0"/>
              <a:t>2/11/2016</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380089004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51600098-8187-4ADA-AC0C-1A2215B73711}" type="datetimeFigureOut">
              <a:rPr lang="en-SG" smtClean="0"/>
              <a:t>2/11/2016</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63650751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00098-8187-4ADA-AC0C-1A2215B73711}" type="datetimeFigureOut">
              <a:rPr lang="en-SG" smtClean="0"/>
              <a:t>2/11/2016</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42110193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67388233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600098-8187-4ADA-AC0C-1A2215B73711}" type="datetimeFigureOut">
              <a:rPr lang="en-SG" smtClean="0"/>
              <a:t>2/11/2016</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9DCBC8-D22D-4423-A3E1-1A80F6651BC4}" type="slidenum">
              <a:rPr lang="en-SG" smtClean="0"/>
              <a:t>‹#›</a:t>
            </a:fld>
            <a:endParaRPr lang="en-SG"/>
          </a:p>
        </p:txBody>
      </p:sp>
    </p:spTree>
    <p:extLst>
      <p:ext uri="{BB962C8B-B14F-4D97-AF65-F5344CB8AC3E}">
        <p14:creationId xmlns:p14="http://schemas.microsoft.com/office/powerpoint/2010/main" val="254715878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00098-8187-4ADA-AC0C-1A2215B73711}" type="datetimeFigureOut">
              <a:rPr lang="en-SG" smtClean="0"/>
              <a:t>2/11/2016</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DCBC8-D22D-4423-A3E1-1A80F6651BC4}" type="slidenum">
              <a:rPr lang="en-SG" smtClean="0"/>
              <a:t>‹#›</a:t>
            </a:fld>
            <a:endParaRPr lang="en-SG"/>
          </a:p>
        </p:txBody>
      </p:sp>
    </p:spTree>
    <p:extLst>
      <p:ext uri="{BB962C8B-B14F-4D97-AF65-F5344CB8AC3E}">
        <p14:creationId xmlns:p14="http://schemas.microsoft.com/office/powerpoint/2010/main" val="107184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Movie Recommender</a:t>
            </a:r>
          </a:p>
        </p:txBody>
      </p:sp>
      <p:sp>
        <p:nvSpPr>
          <p:cNvPr id="3" name="Subtitle 2"/>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Group 37</a:t>
            </a:r>
          </a:p>
          <a:p>
            <a:r>
              <a:rPr lang="en-SG" dirty="0">
                <a:latin typeface="Segoe UI Light" panose="020B0502040204020203" pitchFamily="34" charset="0"/>
                <a:cs typeface="Segoe UI Light" panose="020B0502040204020203" pitchFamily="34" charset="0"/>
              </a:rPr>
              <a:t>Kelvin, </a:t>
            </a:r>
            <a:r>
              <a:rPr lang="en-SG" dirty="0" err="1">
                <a:latin typeface="Segoe UI Light" panose="020B0502040204020203" pitchFamily="34" charset="0"/>
                <a:cs typeface="Segoe UI Light" panose="020B0502040204020203" pitchFamily="34" charset="0"/>
              </a:rPr>
              <a:t>Faris</a:t>
            </a:r>
            <a:r>
              <a:rPr lang="en-SG" dirty="0">
                <a:latin typeface="Segoe UI Light" panose="020B0502040204020203" pitchFamily="34" charset="0"/>
                <a:cs typeface="Segoe UI Light" panose="020B0502040204020203" pitchFamily="34" charset="0"/>
              </a:rPr>
              <a:t>, Stefan, Stefan, Zillion</a:t>
            </a:r>
          </a:p>
        </p:txBody>
      </p:sp>
    </p:spTree>
    <p:extLst>
      <p:ext uri="{BB962C8B-B14F-4D97-AF65-F5344CB8AC3E}">
        <p14:creationId xmlns:p14="http://schemas.microsoft.com/office/powerpoint/2010/main" val="190489300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Pearson Correlation</a:t>
                </a:r>
              </a:p>
              <a:p>
                <a:pPr marL="0" indent="0" algn="ctr">
                  <a:buNone/>
                </a:pPr>
                <a:r>
                  <a:rPr lang="en-SG" sz="2400" dirty="0">
                    <a:latin typeface="Segoe UI Light" panose="020B0502040204020203" pitchFamily="34" charset="0"/>
                    <a:cs typeface="Segoe UI Light" panose="020B0502040204020203" pitchFamily="34" charset="0"/>
                  </a:rPr>
                  <a:t>similarity measure is based on how much the ratings by common users for a pair of items deviate from average ratings for those items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b="0" i="0"/>
                        <m:t>sim</m:t>
                      </m:r>
                      <m:d>
                        <m:dPr>
                          <m:ctrlPr>
                            <a:rPr lang="en-SG" sz="2400"/>
                          </m:ctrlPr>
                        </m:dPr>
                        <m:e>
                          <m:r>
                            <m:rPr>
                              <m:sty m:val="p"/>
                            </m:rPr>
                            <a:rPr lang="en-SG" sz="2400" b="0" i="0"/>
                            <m:t>i</m:t>
                          </m:r>
                          <m:r>
                            <a:rPr lang="en-SG" sz="2400" b="0" i="0"/>
                            <m:t>,</m:t>
                          </m:r>
                          <m:r>
                            <m:rPr>
                              <m:sty m:val="p"/>
                            </m:rPr>
                            <a:rPr lang="en-SG" sz="2400" b="0" i="0"/>
                            <m:t>j</m:t>
                          </m:r>
                        </m:e>
                      </m:d>
                      <m:r>
                        <a:rPr lang="en-SG" sz="2400" b="0" i="0"/>
                        <m:t>= </m:t>
                      </m:r>
                      <m:f>
                        <m:fPr>
                          <m:ctrlPr>
                            <a:rPr lang="en-SG" sz="2400"/>
                          </m:ctrlPr>
                        </m:fPr>
                        <m:num>
                          <m:nary>
                            <m:naryPr>
                              <m:chr m:val="∑"/>
                              <m:limLoc m:val="subSup"/>
                              <m:supHide m:val="on"/>
                              <m:ctrlPr>
                                <a:rPr lang="en-SG" sz="2400"/>
                              </m:ctrlPr>
                            </m:naryPr>
                            <m:sub>
                              <m:r>
                                <m:rPr>
                                  <m:sty m:val="p"/>
                                </m:rPr>
                                <a:rPr lang="en-SG" sz="2400" b="0" i="0"/>
                                <m:t>u</m:t>
                              </m:r>
                              <m:r>
                                <a:rPr lang="en-SG" sz="2400" b="0" i="0"/>
                                <m:t>∈</m:t>
                              </m:r>
                              <m:r>
                                <m:rPr>
                                  <m:sty m:val="p"/>
                                </m:rPr>
                                <a:rPr lang="en-SG" sz="2400" b="0" i="0"/>
                                <m:t>U</m:t>
                              </m:r>
                            </m:sub>
                            <m:sup/>
                            <m:e>
                              <m:d>
                                <m:dPr>
                                  <m:ctrlPr>
                                    <a:rPr lang="en-SG" sz="2400"/>
                                  </m:ctrlPr>
                                </m:dPr>
                                <m:e>
                                  <m:sSub>
                                    <m:sSubPr>
                                      <m:ctrlPr>
                                        <a:rPr lang="en-SG" sz="2400"/>
                                      </m:ctrlPr>
                                    </m:sSubPr>
                                    <m:e>
                                      <m:r>
                                        <m:rPr>
                                          <m:sty m:val="p"/>
                                        </m:rPr>
                                        <a:rPr lang="en-SG" sz="2400" b="0" i="0"/>
                                        <m:t>R</m:t>
                                      </m:r>
                                    </m:e>
                                    <m:sub>
                                      <m:r>
                                        <m:rPr>
                                          <m:sty m:val="p"/>
                                        </m:rPr>
                                        <a:rPr lang="en-SG" sz="2400" b="0" i="0"/>
                                        <m:t>u</m:t>
                                      </m:r>
                                      <m:r>
                                        <a:rPr lang="en-SG" sz="2400" b="0" i="0"/>
                                        <m:t>,</m:t>
                                      </m:r>
                                      <m:r>
                                        <m:rPr>
                                          <m:sty m:val="p"/>
                                        </m:rPr>
                                        <a:rPr lang="en-SG" sz="2400" b="0" i="0"/>
                                        <m:t>i</m:t>
                                      </m:r>
                                    </m:sub>
                                  </m:sSub>
                                  <m:r>
                                    <a:rPr lang="en-SG" sz="2400" b="0" i="0"/>
                                    <m:t>−</m:t>
                                  </m:r>
                                  <m:sSub>
                                    <m:sSubPr>
                                      <m:ctrlPr>
                                        <a:rPr lang="en-SG" sz="2400"/>
                                      </m:ctrlPr>
                                    </m:sSubPr>
                                    <m:e>
                                      <m:acc>
                                        <m:accPr>
                                          <m:chr m:val="̅"/>
                                          <m:ctrlPr>
                                            <a:rPr lang="en-SG" sz="2400"/>
                                          </m:ctrlPr>
                                        </m:accPr>
                                        <m:e>
                                          <m:r>
                                            <m:rPr>
                                              <m:sty m:val="p"/>
                                            </m:rPr>
                                            <a:rPr lang="en-SG" sz="2400" b="0" i="0"/>
                                            <m:t>R</m:t>
                                          </m:r>
                                        </m:e>
                                      </m:acc>
                                    </m:e>
                                    <m:sub>
                                      <m:r>
                                        <m:rPr>
                                          <m:sty m:val="p"/>
                                        </m:rPr>
                                        <a:rPr lang="en-SG" sz="2400" b="0" i="0"/>
                                        <m:t>i</m:t>
                                      </m:r>
                                    </m:sub>
                                  </m:sSub>
                                </m:e>
                              </m:d>
                              <m:sSub>
                                <m:sSubPr>
                                  <m:ctrlPr>
                                    <a:rPr lang="en-SG" sz="2400"/>
                                  </m:ctrlPr>
                                </m:sSubPr>
                                <m:e>
                                  <m:r>
                                    <a:rPr lang="en-SG" sz="2400" b="0" i="0"/>
                                    <m:t> (</m:t>
                                  </m:r>
                                  <m:r>
                                    <m:rPr>
                                      <m:sty m:val="p"/>
                                    </m:rPr>
                                    <a:rPr lang="en-SG" sz="2400" b="0" i="0"/>
                                    <m:t>R</m:t>
                                  </m:r>
                                </m:e>
                                <m:sub>
                                  <m:r>
                                    <m:rPr>
                                      <m:sty m:val="p"/>
                                    </m:rPr>
                                    <a:rPr lang="en-SG" sz="2400" b="0" i="0"/>
                                    <m:t>u</m:t>
                                  </m:r>
                                  <m:r>
                                    <a:rPr lang="en-SG" sz="2400" b="0" i="0"/>
                                    <m:t>,</m:t>
                                  </m:r>
                                  <m:r>
                                    <m:rPr>
                                      <m:sty m:val="p"/>
                                    </m:rPr>
                                    <a:rPr lang="en-SG" sz="2400" b="0" i="0"/>
                                    <m:t>j</m:t>
                                  </m:r>
                                </m:sub>
                              </m:sSub>
                              <m:r>
                                <a:rPr lang="en-SG" sz="2400" b="0" i="0"/>
                                <m:t>−</m:t>
                              </m:r>
                              <m:sSub>
                                <m:sSubPr>
                                  <m:ctrlPr>
                                    <a:rPr lang="en-SG" sz="2400"/>
                                  </m:ctrlPr>
                                </m:sSubPr>
                                <m:e>
                                  <m:acc>
                                    <m:accPr>
                                      <m:chr m:val="̅"/>
                                      <m:ctrlPr>
                                        <a:rPr lang="en-SG" sz="2400"/>
                                      </m:ctrlPr>
                                    </m:accPr>
                                    <m:e>
                                      <m:r>
                                        <m:rPr>
                                          <m:sty m:val="p"/>
                                        </m:rPr>
                                        <a:rPr lang="en-SG" sz="2400" b="0" i="0"/>
                                        <m:t>R</m:t>
                                      </m:r>
                                    </m:e>
                                  </m:acc>
                                </m:e>
                                <m:sub>
                                  <m:r>
                                    <m:rPr>
                                      <m:sty m:val="p"/>
                                    </m:rPr>
                                    <a:rPr lang="en-SG" sz="2400" b="0" i="0"/>
                                    <m:t>j</m:t>
                                  </m:r>
                                </m:sub>
                              </m:sSub>
                              <m:r>
                                <a:rPr lang="en-SG" sz="2400" b="0" i="0"/>
                                <m:t>)</m:t>
                              </m:r>
                            </m:e>
                          </m:nary>
                        </m:num>
                        <m:den>
                          <m:rad>
                            <m:radPr>
                              <m:degHide m:val="on"/>
                              <m:ctrlPr>
                                <a:rPr lang="en-SG" sz="2400"/>
                              </m:ctrlPr>
                            </m:radPr>
                            <m:deg/>
                            <m:e>
                              <m:nary>
                                <m:naryPr>
                                  <m:chr m:val="∑"/>
                                  <m:limLoc m:val="subSup"/>
                                  <m:supHide m:val="on"/>
                                  <m:ctrlPr>
                                    <a:rPr lang="en-SG" sz="2400"/>
                                  </m:ctrlPr>
                                </m:naryPr>
                                <m:sub>
                                  <m:r>
                                    <m:rPr>
                                      <m:sty m:val="p"/>
                                    </m:rPr>
                                    <a:rPr lang="en-SG" sz="2400" b="0" i="0"/>
                                    <m:t>u</m:t>
                                  </m:r>
                                  <m:r>
                                    <a:rPr lang="en-SG" sz="2400" b="0" i="0"/>
                                    <m:t>∈</m:t>
                                  </m:r>
                                  <m:r>
                                    <m:rPr>
                                      <m:sty m:val="p"/>
                                    </m:rPr>
                                    <a:rPr lang="en-SG" sz="2400" b="0" i="0"/>
                                    <m:t>U</m:t>
                                  </m:r>
                                </m:sub>
                                <m:sup/>
                                <m:e>
                                  <m:sSup>
                                    <m:sSupPr>
                                      <m:ctrlPr>
                                        <a:rPr lang="en-SG" sz="2400"/>
                                      </m:ctrlPr>
                                    </m:sSupPr>
                                    <m:e>
                                      <m:r>
                                        <a:rPr lang="en-SG" sz="2400" b="0" i="0"/>
                                        <m:t>(</m:t>
                                      </m:r>
                                      <m:sSub>
                                        <m:sSubPr>
                                          <m:ctrlPr>
                                            <a:rPr lang="en-SG" sz="2400"/>
                                          </m:ctrlPr>
                                        </m:sSubPr>
                                        <m:e>
                                          <m:r>
                                            <m:rPr>
                                              <m:sty m:val="p"/>
                                            </m:rPr>
                                            <a:rPr lang="en-SG" sz="2400" b="0" i="0"/>
                                            <m:t>R</m:t>
                                          </m:r>
                                        </m:e>
                                        <m:sub>
                                          <m:r>
                                            <m:rPr>
                                              <m:sty m:val="p"/>
                                            </m:rPr>
                                            <a:rPr lang="en-SG" sz="2400" b="0" i="0"/>
                                            <m:t>u</m:t>
                                          </m:r>
                                          <m:r>
                                            <a:rPr lang="en-SG" sz="2400" b="0" i="0"/>
                                            <m:t>,</m:t>
                                          </m:r>
                                          <m:r>
                                            <m:rPr>
                                              <m:sty m:val="p"/>
                                            </m:rPr>
                                            <a:rPr lang="en-SG" sz="2400" b="0" i="0"/>
                                            <m:t>i</m:t>
                                          </m:r>
                                        </m:sub>
                                      </m:sSub>
                                      <m:r>
                                        <a:rPr lang="en-SG" sz="2400" b="0" i="0"/>
                                        <m:t> −</m:t>
                                      </m:r>
                                      <m:sSub>
                                        <m:sSubPr>
                                          <m:ctrlPr>
                                            <a:rPr lang="en-SG" sz="2400"/>
                                          </m:ctrlPr>
                                        </m:sSubPr>
                                        <m:e>
                                          <m:acc>
                                            <m:accPr>
                                              <m:chr m:val="̅"/>
                                              <m:ctrlPr>
                                                <a:rPr lang="en-SG" sz="2400"/>
                                              </m:ctrlPr>
                                            </m:accPr>
                                            <m:e>
                                              <m:r>
                                                <m:rPr>
                                                  <m:sty m:val="p"/>
                                                </m:rPr>
                                                <a:rPr lang="en-SG" sz="2400" b="0" i="0"/>
                                                <m:t>R</m:t>
                                              </m:r>
                                            </m:e>
                                          </m:acc>
                                        </m:e>
                                        <m:sub>
                                          <m:r>
                                            <m:rPr>
                                              <m:sty m:val="p"/>
                                            </m:rPr>
                                            <a:rPr lang="en-SG" sz="2400" b="0" i="0"/>
                                            <m:t>i</m:t>
                                          </m:r>
                                        </m:sub>
                                      </m:sSub>
                                      <m:r>
                                        <a:rPr lang="en-SG" sz="2400" b="0" i="0"/>
                                        <m:t>)</m:t>
                                      </m:r>
                                    </m:e>
                                    <m:sup>
                                      <m:r>
                                        <a:rPr lang="en-SG" sz="2400" b="0" i="0"/>
                                        <m:t>2</m:t>
                                      </m:r>
                                    </m:sup>
                                  </m:sSup>
                                </m:e>
                              </m:nary>
                            </m:e>
                          </m:rad>
                          <m:rad>
                            <m:radPr>
                              <m:degHide m:val="on"/>
                              <m:ctrlPr>
                                <a:rPr lang="en-SG" sz="2400"/>
                              </m:ctrlPr>
                            </m:radPr>
                            <m:deg/>
                            <m:e>
                              <m:nary>
                                <m:naryPr>
                                  <m:chr m:val="∑"/>
                                  <m:limLoc m:val="subSup"/>
                                  <m:supHide m:val="on"/>
                                  <m:ctrlPr>
                                    <a:rPr lang="en-SG" sz="2400"/>
                                  </m:ctrlPr>
                                </m:naryPr>
                                <m:sub>
                                  <m:r>
                                    <m:rPr>
                                      <m:sty m:val="p"/>
                                    </m:rPr>
                                    <a:rPr lang="en-SG" sz="2400" b="0" i="0"/>
                                    <m:t>u</m:t>
                                  </m:r>
                                  <m:r>
                                    <a:rPr lang="en-SG" sz="2400" b="0" i="0"/>
                                    <m:t>∈</m:t>
                                  </m:r>
                                  <m:r>
                                    <m:rPr>
                                      <m:sty m:val="p"/>
                                    </m:rPr>
                                    <a:rPr lang="en-SG" sz="2400" b="0" i="0"/>
                                    <m:t>U</m:t>
                                  </m:r>
                                </m:sub>
                                <m:sup/>
                                <m:e>
                                  <m:sSup>
                                    <m:sSupPr>
                                      <m:ctrlPr>
                                        <a:rPr lang="en-SG" sz="2400"/>
                                      </m:ctrlPr>
                                    </m:sSupPr>
                                    <m:e>
                                      <m:r>
                                        <a:rPr lang="en-SG" sz="2400" b="0" i="0"/>
                                        <m:t>(</m:t>
                                      </m:r>
                                      <m:sSub>
                                        <m:sSubPr>
                                          <m:ctrlPr>
                                            <a:rPr lang="en-SG" sz="2400"/>
                                          </m:ctrlPr>
                                        </m:sSubPr>
                                        <m:e>
                                          <m:r>
                                            <m:rPr>
                                              <m:sty m:val="p"/>
                                            </m:rPr>
                                            <a:rPr lang="en-SG" sz="2400" b="0" i="0"/>
                                            <m:t>R</m:t>
                                          </m:r>
                                        </m:e>
                                        <m:sub>
                                          <m:r>
                                            <m:rPr>
                                              <m:sty m:val="p"/>
                                            </m:rPr>
                                            <a:rPr lang="en-SG" sz="2400" b="0" i="0"/>
                                            <m:t>u</m:t>
                                          </m:r>
                                          <m:r>
                                            <a:rPr lang="en-SG" sz="2400" b="0" i="0"/>
                                            <m:t>,</m:t>
                                          </m:r>
                                          <m:r>
                                            <m:rPr>
                                              <m:sty m:val="p"/>
                                            </m:rPr>
                                            <a:rPr lang="en-SG" sz="2400" b="0" i="0"/>
                                            <m:t>j</m:t>
                                          </m:r>
                                        </m:sub>
                                      </m:sSub>
                                      <m:r>
                                        <a:rPr lang="en-SG" sz="2400" b="0" i="0"/>
                                        <m:t> −</m:t>
                                      </m:r>
                                      <m:sSub>
                                        <m:sSubPr>
                                          <m:ctrlPr>
                                            <a:rPr lang="en-SG" sz="2400"/>
                                          </m:ctrlPr>
                                        </m:sSubPr>
                                        <m:e>
                                          <m:acc>
                                            <m:accPr>
                                              <m:chr m:val="̅"/>
                                              <m:ctrlPr>
                                                <a:rPr lang="en-SG" sz="2400"/>
                                              </m:ctrlPr>
                                            </m:accPr>
                                            <m:e>
                                              <m:r>
                                                <m:rPr>
                                                  <m:sty m:val="p"/>
                                                </m:rPr>
                                                <a:rPr lang="en-SG" sz="2400" b="0" i="0"/>
                                                <m:t>R</m:t>
                                              </m:r>
                                            </m:e>
                                          </m:acc>
                                        </m:e>
                                        <m:sub>
                                          <m:r>
                                            <m:rPr>
                                              <m:sty m:val="p"/>
                                            </m:rPr>
                                            <a:rPr lang="en-SG" sz="2400" b="0" i="0"/>
                                            <m:t>j</m:t>
                                          </m:r>
                                        </m:sub>
                                      </m:sSub>
                                      <m:r>
                                        <a:rPr lang="en-SG" sz="2400" b="0" i="0"/>
                                        <m:t>)</m:t>
                                      </m:r>
                                    </m:e>
                                    <m:sup>
                                      <m:r>
                                        <a:rPr lang="en-SG" sz="2400" b="0" i="0"/>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00080685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Adjusted Cosine</a:t>
                </a:r>
              </a:p>
              <a:p>
                <a:pPr marL="0" indent="0" algn="ctr">
                  <a:buNone/>
                </a:pPr>
                <a:r>
                  <a:rPr lang="en-SG" sz="2400" dirty="0">
                    <a:latin typeface="Segoe UI Light" panose="020B0502040204020203" pitchFamily="34" charset="0"/>
                    <a:cs typeface="Segoe UI Light" panose="020B0502040204020203" pitchFamily="34" charset="0"/>
                  </a:rPr>
                  <a:t>offset the drawback of Cosine Similarity by subtracting each user rating with the user’s average rating</a:t>
                </a:r>
                <a:endParaRPr lang="en-SG" sz="2400" dirty="0">
                  <a:latin typeface="Segoe UI Light" panose="020B0502040204020203" pitchFamily="34" charset="0"/>
                  <a:cs typeface="Segoe UI Light" panose="020B0502040204020203" pitchFamily="34" charset="0"/>
                </a:endParaRP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m:t>sim</m:t>
                      </m:r>
                      <m:d>
                        <m:dPr>
                          <m:ctrlPr>
                            <a:rPr lang="en-SG" sz="2400"/>
                          </m:ctrlPr>
                        </m:dPr>
                        <m:e>
                          <m:r>
                            <m:rPr>
                              <m:sty m:val="p"/>
                            </m:rPr>
                            <a:rPr lang="en-SG" sz="2400" i="0"/>
                            <m:t>i</m:t>
                          </m:r>
                          <m:r>
                            <a:rPr lang="en-SG" sz="2400" i="0"/>
                            <m:t>,</m:t>
                          </m:r>
                          <m:r>
                            <m:rPr>
                              <m:sty m:val="p"/>
                            </m:rPr>
                            <a:rPr lang="en-SG" sz="2400" i="0"/>
                            <m:t>j</m:t>
                          </m:r>
                        </m:e>
                      </m:d>
                      <m:r>
                        <a:rPr lang="en-SG" sz="2400" i="0"/>
                        <m:t>= </m:t>
                      </m:r>
                      <m:f>
                        <m:fPr>
                          <m:ctrlPr>
                            <a:rPr lang="en-SG" sz="2400"/>
                          </m:ctrlPr>
                        </m:fPr>
                        <m:num>
                          <m:nary>
                            <m:naryPr>
                              <m:chr m:val="∑"/>
                              <m:limLoc m:val="subSup"/>
                              <m:supHide m:val="on"/>
                              <m:ctrlPr>
                                <a:rPr lang="en-SG" sz="2400"/>
                              </m:ctrlPr>
                            </m:naryPr>
                            <m:sub>
                              <m:r>
                                <m:rPr>
                                  <m:sty m:val="p"/>
                                </m:rPr>
                                <a:rPr lang="en-SG" sz="2400" i="0"/>
                                <m:t>u</m:t>
                              </m:r>
                              <m:r>
                                <a:rPr lang="en-SG" sz="2400" i="0"/>
                                <m:t>∈</m:t>
                              </m:r>
                              <m:r>
                                <m:rPr>
                                  <m:sty m:val="p"/>
                                </m:rPr>
                                <a:rPr lang="en-SG" sz="2400" i="0"/>
                                <m:t>U</m:t>
                              </m:r>
                            </m:sub>
                            <m:sup/>
                            <m:e>
                              <m:d>
                                <m:dPr>
                                  <m:ctrlPr>
                                    <a:rPr lang="en-SG" sz="2400"/>
                                  </m:ctrlPr>
                                </m:dPr>
                                <m:e>
                                  <m:sSub>
                                    <m:sSubPr>
                                      <m:ctrlPr>
                                        <a:rPr lang="en-SG" sz="2400"/>
                                      </m:ctrlPr>
                                    </m:sSubPr>
                                    <m:e>
                                      <m:r>
                                        <m:rPr>
                                          <m:sty m:val="p"/>
                                        </m:rPr>
                                        <a:rPr lang="en-SG" sz="2400" i="0"/>
                                        <m:t>R</m:t>
                                      </m:r>
                                    </m:e>
                                    <m:sub>
                                      <m:r>
                                        <m:rPr>
                                          <m:sty m:val="p"/>
                                        </m:rPr>
                                        <a:rPr lang="en-SG" sz="2400" i="0"/>
                                        <m:t>u</m:t>
                                      </m:r>
                                      <m:r>
                                        <a:rPr lang="en-SG" sz="2400" i="0"/>
                                        <m:t>,</m:t>
                                      </m:r>
                                      <m:r>
                                        <m:rPr>
                                          <m:sty m:val="p"/>
                                        </m:rPr>
                                        <a:rPr lang="en-SG" sz="2400" i="0"/>
                                        <m:t>i</m:t>
                                      </m:r>
                                    </m:sub>
                                  </m:sSub>
                                  <m:r>
                                    <a:rPr lang="en-SG" sz="2400" i="0"/>
                                    <m:t>−</m:t>
                                  </m:r>
                                  <m:sSub>
                                    <m:sSubPr>
                                      <m:ctrlPr>
                                        <a:rPr lang="en-SG" sz="2400"/>
                                      </m:ctrlPr>
                                    </m:sSubPr>
                                    <m:e>
                                      <m:acc>
                                        <m:accPr>
                                          <m:chr m:val="̅"/>
                                          <m:ctrlPr>
                                            <a:rPr lang="en-SG" sz="2400"/>
                                          </m:ctrlPr>
                                        </m:accPr>
                                        <m:e>
                                          <m:r>
                                            <m:rPr>
                                              <m:sty m:val="p"/>
                                            </m:rPr>
                                            <a:rPr lang="en-SG" sz="2400" i="0"/>
                                            <m:t>R</m:t>
                                          </m:r>
                                        </m:e>
                                      </m:acc>
                                    </m:e>
                                    <m:sub>
                                      <m:r>
                                        <m:rPr>
                                          <m:sty m:val="p"/>
                                        </m:rPr>
                                        <a:rPr lang="en-SG" sz="2400" i="0"/>
                                        <m:t>u</m:t>
                                      </m:r>
                                    </m:sub>
                                  </m:sSub>
                                </m:e>
                              </m:d>
                              <m:sSub>
                                <m:sSubPr>
                                  <m:ctrlPr>
                                    <a:rPr lang="en-SG" sz="2400"/>
                                  </m:ctrlPr>
                                </m:sSubPr>
                                <m:e>
                                  <m:r>
                                    <a:rPr lang="en-SG" sz="2400" i="0"/>
                                    <m:t> (</m:t>
                                  </m:r>
                                  <m:r>
                                    <m:rPr>
                                      <m:sty m:val="p"/>
                                    </m:rPr>
                                    <a:rPr lang="en-SG" sz="2400" i="0"/>
                                    <m:t>R</m:t>
                                  </m:r>
                                </m:e>
                                <m:sub>
                                  <m:r>
                                    <m:rPr>
                                      <m:sty m:val="p"/>
                                    </m:rPr>
                                    <a:rPr lang="en-SG" sz="2400" i="0"/>
                                    <m:t>u</m:t>
                                  </m:r>
                                  <m:r>
                                    <a:rPr lang="en-SG" sz="2400" i="0"/>
                                    <m:t>,</m:t>
                                  </m:r>
                                  <m:r>
                                    <m:rPr>
                                      <m:sty m:val="p"/>
                                    </m:rPr>
                                    <a:rPr lang="en-SG" sz="2400" i="0"/>
                                    <m:t>j</m:t>
                                  </m:r>
                                </m:sub>
                              </m:sSub>
                              <m:r>
                                <a:rPr lang="en-SG" sz="2400" i="0"/>
                                <m:t>−</m:t>
                              </m:r>
                              <m:sSub>
                                <m:sSubPr>
                                  <m:ctrlPr>
                                    <a:rPr lang="en-SG" sz="2400"/>
                                  </m:ctrlPr>
                                </m:sSubPr>
                                <m:e>
                                  <m:acc>
                                    <m:accPr>
                                      <m:chr m:val="̅"/>
                                      <m:ctrlPr>
                                        <a:rPr lang="en-SG" sz="2400"/>
                                      </m:ctrlPr>
                                    </m:accPr>
                                    <m:e>
                                      <m:r>
                                        <m:rPr>
                                          <m:sty m:val="p"/>
                                        </m:rPr>
                                        <a:rPr lang="en-SG" sz="2400" i="0"/>
                                        <m:t>R</m:t>
                                      </m:r>
                                    </m:e>
                                  </m:acc>
                                </m:e>
                                <m:sub>
                                  <m:r>
                                    <m:rPr>
                                      <m:sty m:val="p"/>
                                    </m:rPr>
                                    <a:rPr lang="en-SG" sz="2400" i="0"/>
                                    <m:t>u</m:t>
                                  </m:r>
                                </m:sub>
                              </m:sSub>
                              <m:r>
                                <a:rPr lang="en-SG" sz="2400" i="0"/>
                                <m:t>)</m:t>
                              </m:r>
                            </m:e>
                          </m:nary>
                        </m:num>
                        <m:den>
                          <m:rad>
                            <m:radPr>
                              <m:degHide m:val="on"/>
                              <m:ctrlPr>
                                <a:rPr lang="en-SG" sz="2400"/>
                              </m:ctrlPr>
                            </m:radPr>
                            <m:deg/>
                            <m:e>
                              <m:nary>
                                <m:naryPr>
                                  <m:chr m:val="∑"/>
                                  <m:limLoc m:val="subSup"/>
                                  <m:supHide m:val="on"/>
                                  <m:ctrlPr>
                                    <a:rPr lang="en-SG" sz="2400"/>
                                  </m:ctrlPr>
                                </m:naryPr>
                                <m:sub>
                                  <m:r>
                                    <m:rPr>
                                      <m:sty m:val="p"/>
                                    </m:rPr>
                                    <a:rPr lang="en-SG" sz="2400" i="0"/>
                                    <m:t>u</m:t>
                                  </m:r>
                                  <m:r>
                                    <a:rPr lang="en-SG" sz="2400" i="0"/>
                                    <m:t>∈</m:t>
                                  </m:r>
                                  <m:r>
                                    <m:rPr>
                                      <m:sty m:val="p"/>
                                    </m:rPr>
                                    <a:rPr lang="en-SG" sz="2400" i="0"/>
                                    <m:t>U</m:t>
                                  </m:r>
                                </m:sub>
                                <m:sup/>
                                <m:e>
                                  <m:sSup>
                                    <m:sSupPr>
                                      <m:ctrlPr>
                                        <a:rPr lang="en-SG" sz="2400"/>
                                      </m:ctrlPr>
                                    </m:sSupPr>
                                    <m:e>
                                      <m:r>
                                        <a:rPr lang="en-SG" sz="2400" i="0"/>
                                        <m:t>(</m:t>
                                      </m:r>
                                      <m:sSub>
                                        <m:sSubPr>
                                          <m:ctrlPr>
                                            <a:rPr lang="en-SG" sz="2400"/>
                                          </m:ctrlPr>
                                        </m:sSubPr>
                                        <m:e>
                                          <m:r>
                                            <m:rPr>
                                              <m:sty m:val="p"/>
                                            </m:rPr>
                                            <a:rPr lang="en-SG" sz="2400" i="0"/>
                                            <m:t>R</m:t>
                                          </m:r>
                                        </m:e>
                                        <m:sub>
                                          <m:r>
                                            <m:rPr>
                                              <m:sty m:val="p"/>
                                            </m:rPr>
                                            <a:rPr lang="en-SG" sz="2400" i="0"/>
                                            <m:t>u</m:t>
                                          </m:r>
                                          <m:r>
                                            <a:rPr lang="en-SG" sz="2400" i="0"/>
                                            <m:t>,</m:t>
                                          </m:r>
                                          <m:r>
                                            <m:rPr>
                                              <m:sty m:val="p"/>
                                            </m:rPr>
                                            <a:rPr lang="en-SG" sz="2400" i="0"/>
                                            <m:t>i</m:t>
                                          </m:r>
                                        </m:sub>
                                      </m:sSub>
                                      <m:r>
                                        <a:rPr lang="en-SG" sz="2400" i="0"/>
                                        <m:t> −</m:t>
                                      </m:r>
                                      <m:sSub>
                                        <m:sSubPr>
                                          <m:ctrlPr>
                                            <a:rPr lang="en-SG" sz="2400"/>
                                          </m:ctrlPr>
                                        </m:sSubPr>
                                        <m:e>
                                          <m:acc>
                                            <m:accPr>
                                              <m:chr m:val="̅"/>
                                              <m:ctrlPr>
                                                <a:rPr lang="en-SG" sz="2400"/>
                                              </m:ctrlPr>
                                            </m:accPr>
                                            <m:e>
                                              <m:r>
                                                <m:rPr>
                                                  <m:sty m:val="p"/>
                                                </m:rPr>
                                                <a:rPr lang="en-SG" sz="2400" i="0"/>
                                                <m:t>R</m:t>
                                              </m:r>
                                            </m:e>
                                          </m:acc>
                                        </m:e>
                                        <m:sub>
                                          <m:r>
                                            <m:rPr>
                                              <m:sty m:val="p"/>
                                            </m:rPr>
                                            <a:rPr lang="en-SG" sz="2400" i="0"/>
                                            <m:t>u</m:t>
                                          </m:r>
                                        </m:sub>
                                      </m:sSub>
                                      <m:r>
                                        <a:rPr lang="en-SG" sz="2400" i="0"/>
                                        <m:t>)</m:t>
                                      </m:r>
                                    </m:e>
                                    <m:sup>
                                      <m:r>
                                        <a:rPr lang="en-SG" sz="2400" i="0"/>
                                        <m:t>2</m:t>
                                      </m:r>
                                    </m:sup>
                                  </m:sSup>
                                </m:e>
                              </m:nary>
                            </m:e>
                          </m:rad>
                          <m:rad>
                            <m:radPr>
                              <m:degHide m:val="on"/>
                              <m:ctrlPr>
                                <a:rPr lang="en-SG" sz="2400"/>
                              </m:ctrlPr>
                            </m:radPr>
                            <m:deg/>
                            <m:e>
                              <m:nary>
                                <m:naryPr>
                                  <m:chr m:val="∑"/>
                                  <m:limLoc m:val="subSup"/>
                                  <m:supHide m:val="on"/>
                                  <m:ctrlPr>
                                    <a:rPr lang="en-SG" sz="2400"/>
                                  </m:ctrlPr>
                                </m:naryPr>
                                <m:sub>
                                  <m:r>
                                    <m:rPr>
                                      <m:sty m:val="p"/>
                                    </m:rPr>
                                    <a:rPr lang="en-SG" sz="2400" i="0"/>
                                    <m:t>u</m:t>
                                  </m:r>
                                  <m:r>
                                    <a:rPr lang="en-SG" sz="2400" i="0"/>
                                    <m:t>∈</m:t>
                                  </m:r>
                                  <m:r>
                                    <m:rPr>
                                      <m:sty m:val="p"/>
                                    </m:rPr>
                                    <a:rPr lang="en-SG" sz="2400" i="0"/>
                                    <m:t>U</m:t>
                                  </m:r>
                                </m:sub>
                                <m:sup/>
                                <m:e>
                                  <m:sSup>
                                    <m:sSupPr>
                                      <m:ctrlPr>
                                        <a:rPr lang="en-SG" sz="2400"/>
                                      </m:ctrlPr>
                                    </m:sSupPr>
                                    <m:e>
                                      <m:r>
                                        <a:rPr lang="en-SG" sz="2400" i="0"/>
                                        <m:t>(</m:t>
                                      </m:r>
                                      <m:sSub>
                                        <m:sSubPr>
                                          <m:ctrlPr>
                                            <a:rPr lang="en-SG" sz="2400"/>
                                          </m:ctrlPr>
                                        </m:sSubPr>
                                        <m:e>
                                          <m:r>
                                            <m:rPr>
                                              <m:sty m:val="p"/>
                                            </m:rPr>
                                            <a:rPr lang="en-SG" sz="2400" i="0"/>
                                            <m:t>R</m:t>
                                          </m:r>
                                        </m:e>
                                        <m:sub>
                                          <m:r>
                                            <m:rPr>
                                              <m:sty m:val="p"/>
                                            </m:rPr>
                                            <a:rPr lang="en-SG" sz="2400" i="0"/>
                                            <m:t>u</m:t>
                                          </m:r>
                                          <m:r>
                                            <a:rPr lang="en-SG" sz="2400" i="0"/>
                                            <m:t>,</m:t>
                                          </m:r>
                                          <m:r>
                                            <m:rPr>
                                              <m:sty m:val="p"/>
                                            </m:rPr>
                                            <a:rPr lang="en-SG" sz="2400" i="0"/>
                                            <m:t>j</m:t>
                                          </m:r>
                                        </m:sub>
                                      </m:sSub>
                                      <m:r>
                                        <a:rPr lang="en-SG" sz="2400" i="0"/>
                                        <m:t> −</m:t>
                                      </m:r>
                                      <m:sSub>
                                        <m:sSubPr>
                                          <m:ctrlPr>
                                            <a:rPr lang="en-SG" sz="2400"/>
                                          </m:ctrlPr>
                                        </m:sSubPr>
                                        <m:e>
                                          <m:acc>
                                            <m:accPr>
                                              <m:chr m:val="̅"/>
                                              <m:ctrlPr>
                                                <a:rPr lang="en-SG" sz="2400"/>
                                              </m:ctrlPr>
                                            </m:accPr>
                                            <m:e>
                                              <m:r>
                                                <m:rPr>
                                                  <m:sty m:val="p"/>
                                                </m:rPr>
                                                <a:rPr lang="en-SG" sz="2400" i="0"/>
                                                <m:t>R</m:t>
                                              </m:r>
                                            </m:e>
                                          </m:acc>
                                        </m:e>
                                        <m:sub>
                                          <m:r>
                                            <m:rPr>
                                              <m:sty m:val="p"/>
                                            </m:rPr>
                                            <a:rPr lang="en-SG" sz="2400" i="0"/>
                                            <m:t>u</m:t>
                                          </m:r>
                                        </m:sub>
                                      </m:sSub>
                                      <m:r>
                                        <a:rPr lang="en-SG" sz="2400" i="0"/>
                                        <m:t>)</m:t>
                                      </m:r>
                                    </m:e>
                                    <m:sup>
                                      <m:r>
                                        <a:rPr lang="en-SG" sz="2400" i="0"/>
                                        <m:t>2</m:t>
                                      </m:r>
                                    </m:sup>
                                  </m:sSup>
                                </m:e>
                              </m:nary>
                            </m:e>
                          </m:rad>
                        </m:den>
                      </m:f>
                    </m:oMath>
                  </m:oMathPara>
                </a14:m>
                <a:endParaRPr lang="en-SG" sz="20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415707072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a:latin typeface="Segoe UI Light" panose="020B0502040204020203" pitchFamily="34" charset="0"/>
                <a:cs typeface="Segoe UI Light" panose="020B0502040204020203" pitchFamily="34" charset="0"/>
              </a:rPr>
              <a:t>Consider two items as user-space dimensional vector</a:t>
            </a:r>
          </a:p>
          <a:p>
            <a:pPr marL="538163" lvl="3">
              <a:lnSpc>
                <a:spcPct val="150000"/>
              </a:lnSpc>
            </a:pPr>
            <a:r>
              <a:rPr lang="en-SG" sz="2400" dirty="0">
                <a:latin typeface="Segoe UI Light" panose="020B0502040204020203" pitchFamily="34" charset="0"/>
                <a:cs typeface="Segoe UI Light" panose="020B0502040204020203" pitchFamily="34" charset="0"/>
              </a:rPr>
              <a:t>Similarity between items are then computed by measuring the cosine of the angle between the two vectors</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Cosine Similarity</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667241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a:latin typeface="Segoe UI Light" panose="020B0502040204020203" pitchFamily="34" charset="0"/>
                <a:cs typeface="Segoe UI Light" panose="020B0502040204020203" pitchFamily="34" charset="0"/>
              </a:rPr>
              <a:t>This similarity measure is based on how much the ratings by common users for a pair of items deviate from average ratings for those items</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Pearson Correlation</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7446836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49506"/>
            <a:ext cx="12192000" cy="5208493"/>
          </a:xfrm>
        </p:spPr>
        <p:txBody>
          <a:bodyPr anchor="t">
            <a:normAutofit/>
          </a:bodyPr>
          <a:lstStyle/>
          <a:p>
            <a:pPr marL="538163" lvl="3">
              <a:lnSpc>
                <a:spcPct val="150000"/>
              </a:lnSpc>
            </a:pPr>
            <a:endParaRPr lang="en-SG" sz="2400" dirty="0">
              <a:latin typeface="Segoe UI Light" panose="020B0502040204020203" pitchFamily="34" charset="0"/>
              <a:cs typeface="Segoe UI Light" panose="020B0502040204020203" pitchFamily="34" charset="0"/>
            </a:endParaRPr>
          </a:p>
          <a:p>
            <a:pPr marL="538163" lvl="3">
              <a:lnSpc>
                <a:spcPct val="150000"/>
              </a:lnSpc>
            </a:pPr>
            <a:r>
              <a:rPr lang="en-SG" sz="2400" dirty="0" err="1">
                <a:latin typeface="Segoe UI Light" panose="020B0502040204020203" pitchFamily="34" charset="0"/>
                <a:cs typeface="Segoe UI Light" panose="020B0502040204020203" pitchFamily="34" charset="0"/>
              </a:rPr>
              <a:t>Preprocess</a:t>
            </a:r>
            <a:r>
              <a:rPr lang="en-SG" sz="2400" dirty="0">
                <a:latin typeface="Segoe UI Light" panose="020B0502040204020203" pitchFamily="34" charset="0"/>
                <a:cs typeface="Segoe UI Light" panose="020B0502040204020203" pitchFamily="34" charset="0"/>
              </a:rPr>
              <a:t> with data </a:t>
            </a:r>
            <a:r>
              <a:rPr lang="en-SG" sz="2400" dirty="0" err="1">
                <a:latin typeface="Segoe UI Light" panose="020B0502040204020203" pitchFamily="34" charset="0"/>
                <a:cs typeface="Segoe UI Light" panose="020B0502040204020203" pitchFamily="34" charset="0"/>
              </a:rPr>
              <a:t>centering</a:t>
            </a:r>
            <a:r>
              <a:rPr lang="en-SG" sz="2400" dirty="0">
                <a:latin typeface="Segoe UI Light" panose="020B0502040204020203" pitchFamily="34" charset="0"/>
                <a:cs typeface="Segoe UI Light" panose="020B0502040204020203" pitchFamily="34" charset="0"/>
              </a:rPr>
              <a:t> and shrinkage</a:t>
            </a:r>
          </a:p>
          <a:p>
            <a:pPr marL="538163" lvl="3">
              <a:lnSpc>
                <a:spcPct val="150000"/>
              </a:lnSpc>
            </a:pPr>
            <a:r>
              <a:rPr lang="en-SG" sz="2400" dirty="0" err="1">
                <a:latin typeface="Segoe UI Light" panose="020B0502040204020203" pitchFamily="34" charset="0"/>
                <a:cs typeface="Segoe UI Light" panose="020B0502040204020203" pitchFamily="34" charset="0"/>
              </a:rPr>
              <a:t>Centering</a:t>
            </a:r>
            <a:endParaRPr lang="en-SG" sz="2400" dirty="0">
              <a:latin typeface="Segoe UI Light" panose="020B0502040204020203" pitchFamily="34" charset="0"/>
              <a:cs typeface="Segoe UI Light" panose="020B0502040204020203" pitchFamily="34" charset="0"/>
            </a:endParaRPr>
          </a:p>
          <a:p>
            <a:pPr marL="995363" lvl="4">
              <a:lnSpc>
                <a:spcPct val="150000"/>
              </a:lnSpc>
            </a:pPr>
            <a:r>
              <a:rPr lang="en-SG" sz="2400" dirty="0">
                <a:latin typeface="Segoe UI Light" panose="020B0502040204020203" pitchFamily="34" charset="0"/>
                <a:cs typeface="Segoe UI Light" panose="020B0502040204020203" pitchFamily="34" charset="0"/>
              </a:rPr>
              <a:t>Remove bias term from each rating</a:t>
            </a:r>
          </a:p>
          <a:p>
            <a:pPr marL="538163" lvl="3">
              <a:lnSpc>
                <a:spcPct val="150000"/>
              </a:lnSpc>
            </a:pPr>
            <a:r>
              <a:rPr lang="en-SG" sz="2400" dirty="0">
                <a:latin typeface="Segoe UI Light" panose="020B0502040204020203" pitchFamily="34" charset="0"/>
                <a:cs typeface="Segoe UI Light" panose="020B0502040204020203" pitchFamily="34" charset="0"/>
              </a:rPr>
              <a:t>Shrinkage</a:t>
            </a:r>
          </a:p>
          <a:p>
            <a:pPr marL="995363" lvl="4">
              <a:lnSpc>
                <a:spcPct val="150000"/>
              </a:lnSpc>
            </a:pPr>
            <a:r>
              <a:rPr lang="en-SG" sz="2400" dirty="0">
                <a:latin typeface="Segoe UI Light" panose="020B0502040204020203" pitchFamily="34" charset="0"/>
                <a:cs typeface="Segoe UI Light" panose="020B0502040204020203" pitchFamily="34" charset="0"/>
              </a:rPr>
              <a:t>Interpolating between an estimate computed from data and a fixed predetermined value</a:t>
            </a:r>
          </a:p>
        </p:txBody>
      </p:sp>
      <p:sp>
        <p:nvSpPr>
          <p:cNvPr id="5" name="Title 4"/>
          <p:cNvSpPr>
            <a:spLocks noGrp="1"/>
          </p:cNvSpPr>
          <p:nvPr>
            <p:ph type="title"/>
          </p:nvPr>
        </p:nvSpPr>
        <p:spPr>
          <a:xfrm>
            <a:off x="0" y="0"/>
            <a:ext cx="12192000" cy="1649506"/>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Adjusted Cosine Similarity</a:t>
            </a:r>
            <a:endParaRPr lang="en-SG"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875702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2510118"/>
          </a:xfrm>
          <a:solidFill>
            <a:schemeClr val="accent1">
              <a:lumMod val="50000"/>
            </a:schemeClr>
          </a:solidFill>
        </p:spPr>
        <p:txBody>
          <a:bodyPr anchor="ctr">
            <a:normAutofit/>
          </a:bodyPr>
          <a:lstStyle/>
          <a:p>
            <a:pPr algn="ctr"/>
            <a:r>
              <a:rPr lang="en-SG" sz="6000" dirty="0">
                <a:solidFill>
                  <a:schemeClr val="bg1"/>
                </a:solidFill>
                <a:latin typeface="Segoe UI Light" panose="020B0502040204020203" pitchFamily="34" charset="0"/>
                <a:cs typeface="Segoe UI Light" panose="020B0502040204020203" pitchFamily="34" charset="0"/>
              </a:rPr>
              <a:t>Handling non-existent Ratings</a:t>
            </a:r>
            <a:br>
              <a:rPr lang="en-SG" sz="6000" dirty="0">
                <a:solidFill>
                  <a:schemeClr val="bg1"/>
                </a:solidFill>
                <a:latin typeface="Segoe UI Light" panose="020B0502040204020203" pitchFamily="34" charset="0"/>
                <a:cs typeface="Segoe UI Light" panose="020B0502040204020203" pitchFamily="34" charset="0"/>
              </a:rPr>
            </a:br>
            <a:br>
              <a:rPr lang="en-SG"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Not all user watched every single movies in our movie list</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A lot of missing entries in our matrix that hinder similarity computation</a:t>
            </a: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2" name="Content Placeholder 1"/>
          <p:cNvSpPr>
            <a:spLocks noGrp="1"/>
          </p:cNvSpPr>
          <p:nvPr>
            <p:ph idx="1"/>
          </p:nvPr>
        </p:nvSpPr>
        <p:spPr>
          <a:xfrm>
            <a:off x="0" y="2510118"/>
            <a:ext cx="12192000" cy="4347881"/>
          </a:xfrm>
        </p:spPr>
        <p:txBody>
          <a:bodyPr anchor="ctr">
            <a:normAutofit/>
          </a:bodyPr>
          <a:lstStyle/>
          <a:p>
            <a:pPr marL="0" indent="0" algn="ctr">
              <a:buNone/>
            </a:pPr>
            <a:r>
              <a:rPr lang="en-US" dirty="0">
                <a:latin typeface="Segoe UI Light" panose="020B0502040204020203" pitchFamily="34" charset="0"/>
                <a:cs typeface="Segoe UI Light" panose="020B0502040204020203" pitchFamily="34" charset="0"/>
              </a:rPr>
              <a:t>Initialize missing entries with 0</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OR</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dirty="0">
                <a:latin typeface="Segoe UI Light" panose="020B0502040204020203" pitchFamily="34" charset="0"/>
                <a:cs typeface="Segoe UI Light" panose="020B0502040204020203" pitchFamily="34" charset="0"/>
              </a:rPr>
              <a:t>Exclude from computation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22608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Choosing K Neighbours</a:t>
            </a:r>
          </a:p>
        </p:txBody>
      </p:sp>
      <p:sp>
        <p:nvSpPr>
          <p:cNvPr id="7" name="Subtitle 6"/>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The step after computing similarities is to determine how many similarities to use in user’s movie rating prediction.</a:t>
            </a:r>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490540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626927" cy="6857999"/>
          </a:xfrm>
        </p:spPr>
        <p:txBody>
          <a:bodyPr anchor="ctr"/>
          <a:lstStyle/>
          <a:p>
            <a:pPr algn="ctr"/>
            <a:r>
              <a:rPr lang="en-US" sz="6000" dirty="0">
                <a:latin typeface="Segoe UI Light" panose="020B0502040204020203" pitchFamily="34" charset="0"/>
                <a:cs typeface="Segoe UI Light" panose="020B0502040204020203" pitchFamily="34" charset="0"/>
              </a:rPr>
              <a:t>Top 10 Similarity</a:t>
            </a:r>
            <a:br>
              <a:rPr lang="en-US" sz="60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Movies similar with “Toy Story (1995)”</a:t>
            </a:r>
            <a:endParaRPr lang="en-SG" sz="24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45" y="-10393"/>
            <a:ext cx="4585855" cy="6878783"/>
          </a:xfrm>
          <a:prstGeom prst="rect">
            <a:avLst/>
          </a:prstGeom>
        </p:spPr>
      </p:pic>
    </p:spTree>
    <p:extLst>
      <p:ext uri="{BB962C8B-B14F-4D97-AF65-F5344CB8AC3E}">
        <p14:creationId xmlns:p14="http://schemas.microsoft.com/office/powerpoint/2010/main" val="224226888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0"/>
            <a:ext cx="12192000" cy="6860189"/>
            <a:chOff x="0" y="0"/>
            <a:chExt cx="12192000" cy="6860189"/>
          </a:xfrm>
        </p:grpSpPr>
        <p:pic>
          <p:nvPicPr>
            <p:cNvPr id="12" name="Picture 11"/>
            <p:cNvPicPr>
              <a:picLocks/>
            </p:cNvPicPr>
            <p:nvPr/>
          </p:nvPicPr>
          <p:blipFill>
            <a:blip r:embed="rId2">
              <a:extLst>
                <a:ext uri="{28A0092B-C50C-407E-A947-70E740481C1C}">
                  <a14:useLocalDpi xmlns:a14="http://schemas.microsoft.com/office/drawing/2010/main" val="0"/>
                </a:ext>
              </a:extLst>
            </a:blip>
            <a:stretch>
              <a:fillRect/>
            </a:stretch>
          </p:blipFill>
          <p:spPr>
            <a:xfrm>
              <a:off x="2435778" y="3429000"/>
              <a:ext cx="2437200" cy="3430800"/>
            </a:xfrm>
            <a:prstGeom prst="rect">
              <a:avLst/>
            </a:prstGeom>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7313201" y="0"/>
              <a:ext cx="2437200" cy="343080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9754800" y="3427200"/>
              <a:ext cx="2437200" cy="3430800"/>
            </a:xfrm>
            <a:prstGeom prst="rect">
              <a:avLst/>
            </a:prstGeom>
          </p:spPr>
        </p:pic>
        <p:pic>
          <p:nvPicPr>
            <p:cNvPr id="4" name="Picture 3"/>
            <p:cNvPicPr>
              <a:picLocks/>
            </p:cNvPicPr>
            <p:nvPr/>
          </p:nvPicPr>
          <p:blipFill>
            <a:blip r:embed="rId5">
              <a:extLst>
                <a:ext uri="{28A0092B-C50C-407E-A947-70E740481C1C}">
                  <a14:useLocalDpi xmlns:a14="http://schemas.microsoft.com/office/drawing/2010/main" val="0"/>
                </a:ext>
              </a:extLst>
            </a:blip>
            <a:stretch>
              <a:fillRect/>
            </a:stretch>
          </p:blipFill>
          <p:spPr>
            <a:xfrm>
              <a:off x="4874960" y="841"/>
              <a:ext cx="2437200" cy="3430800"/>
            </a:xfrm>
            <a:prstGeom prst="rect">
              <a:avLst/>
            </a:prstGeom>
          </p:spPr>
        </p:pic>
        <p:pic>
          <p:nvPicPr>
            <p:cNvPr id="5" name="Picture 4"/>
            <p:cNvPicPr>
              <a:picLocks/>
            </p:cNvPicPr>
            <p:nvPr/>
          </p:nvPicPr>
          <p:blipFill>
            <a:blip r:embed="rId6">
              <a:extLst>
                <a:ext uri="{28A0092B-C50C-407E-A947-70E740481C1C}">
                  <a14:useLocalDpi xmlns:a14="http://schemas.microsoft.com/office/drawing/2010/main" val="0"/>
                </a:ext>
              </a:extLst>
            </a:blip>
            <a:stretch>
              <a:fillRect/>
            </a:stretch>
          </p:blipFill>
          <p:spPr>
            <a:xfrm>
              <a:off x="9754800" y="0"/>
              <a:ext cx="2437200" cy="34308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435778" y="0"/>
              <a:ext cx="2437305" cy="34308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0" y="3429389"/>
              <a:ext cx="2437200" cy="3430800"/>
            </a:xfrm>
            <a:prstGeom prst="rect">
              <a:avLst/>
            </a:prstGeom>
          </p:spPr>
        </p:pic>
        <p:pic>
          <p:nvPicPr>
            <p:cNvPr id="11" name="Picture 10"/>
            <p:cNvPicPr>
              <a:picLocks/>
            </p:cNvPicPr>
            <p:nvPr/>
          </p:nvPicPr>
          <p:blipFill>
            <a:blip r:embed="rId9">
              <a:extLst>
                <a:ext uri="{28A0092B-C50C-407E-A947-70E740481C1C}">
                  <a14:useLocalDpi xmlns:a14="http://schemas.microsoft.com/office/drawing/2010/main" val="0"/>
                </a:ext>
              </a:extLst>
            </a:blip>
            <a:stretch>
              <a:fillRect/>
            </a:stretch>
          </p:blipFill>
          <p:spPr>
            <a:xfrm>
              <a:off x="7317419" y="3427589"/>
              <a:ext cx="2437200" cy="3430800"/>
            </a:xfrm>
            <a:prstGeom prst="rect">
              <a:avLst/>
            </a:prstGeom>
          </p:spPr>
        </p:pic>
        <p:pic>
          <p:nvPicPr>
            <p:cNvPr id="13" name="Picture 12"/>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2437200" cy="3430800"/>
            </a:xfrm>
            <a:prstGeom prst="rect">
              <a:avLst/>
            </a:prstGeom>
          </p:spPr>
        </p:pic>
        <p:pic>
          <p:nvPicPr>
            <p:cNvPr id="16" name="Picture 15"/>
            <p:cNvPicPr>
              <a:picLocks/>
            </p:cNvPicPr>
            <p:nvPr/>
          </p:nvPicPr>
          <p:blipFill>
            <a:blip r:embed="rId11">
              <a:extLst>
                <a:ext uri="{28A0092B-C50C-407E-A947-70E740481C1C}">
                  <a14:useLocalDpi xmlns:a14="http://schemas.microsoft.com/office/drawing/2010/main" val="0"/>
                </a:ext>
              </a:extLst>
            </a:blip>
            <a:stretch>
              <a:fillRect/>
            </a:stretch>
          </p:blipFill>
          <p:spPr>
            <a:xfrm>
              <a:off x="4879877" y="3427200"/>
              <a:ext cx="2437200" cy="3430800"/>
            </a:xfrm>
            <a:prstGeom prst="rect">
              <a:avLst/>
            </a:prstGeom>
          </p:spPr>
        </p:pic>
      </p:grpSp>
    </p:spTree>
    <p:extLst>
      <p:ext uri="{BB962C8B-B14F-4D97-AF65-F5344CB8AC3E}">
        <p14:creationId xmlns:p14="http://schemas.microsoft.com/office/powerpoint/2010/main" val="104339117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marL="354013" lvl="1" indent="0">
              <a:lnSpc>
                <a:spcPct val="250000"/>
              </a:lnSpc>
              <a:buNone/>
            </a:pPr>
            <a:r>
              <a:rPr lang="en-US" sz="3200" dirty="0">
                <a:solidFill>
                  <a:schemeClr val="bg1"/>
                </a:solidFill>
                <a:latin typeface="Segoe UI Light" panose="020B0502040204020203" pitchFamily="34" charset="0"/>
                <a:cs typeface="Segoe UI Light" panose="020B0502040204020203" pitchFamily="34" charset="0"/>
              </a:rPr>
              <a:t>Weighted Sum Algorithm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 similar items to target item</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Pick items that have been rated by user</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Multiply the ratings by similarities</a:t>
            </a:r>
          </a:p>
          <a:p>
            <a:pPr marL="722313" lvl="1" indent="-368300">
              <a:lnSpc>
                <a:spcPct val="250000"/>
              </a:lnSpc>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Scale by the sum of similarities</a:t>
            </a:r>
          </a:p>
        </p:txBody>
      </p:sp>
      <p:sp>
        <p:nvSpPr>
          <p:cNvPr id="5" name="Title 4"/>
          <p:cNvSpPr>
            <a:spLocks noGrp="1"/>
          </p:cNvSpPr>
          <p:nvPr>
            <p:ph type="title"/>
          </p:nvPr>
        </p:nvSpPr>
        <p:spPr>
          <a:xfrm>
            <a:off x="526473" y="0"/>
            <a:ext cx="5140033" cy="6857999"/>
          </a:xfrm>
        </p:spPr>
        <p:txBody>
          <a:bodyPr anchor="ctr"/>
          <a:lstStyle/>
          <a:p>
            <a:r>
              <a:rPr lang="en-US" sz="6000" dirty="0">
                <a:latin typeface="Segoe UI Light" panose="020B0502040204020203" pitchFamily="34" charset="0"/>
                <a:cs typeface="Segoe UI Light" panose="020B0502040204020203" pitchFamily="34" charset="0"/>
              </a:rPr>
              <a:t>Computing Predictions</a:t>
            </a:r>
            <a:endParaRPr lang="en-SG"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283196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extLst>
              <a:ext uri="{BEBA8EAE-BF5A-486C-A8C5-ECC9F3942E4B}">
                <a14:imgProps xmlns:a14="http://schemas.microsoft.com/office/drawing/2010/main">
                  <a14:imgLayer r:embed="rId4">
                    <a14:imgEffect>
                      <a14:sharpenSoften amount="-10000"/>
                    </a14:imgEffect>
                    <a14:imgEffect>
                      <a14:brightnessContrast bright="-8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6857999"/>
          </a:xfrm>
        </p:spPr>
        <p:txBody>
          <a:bodyPr anchor="ctr"/>
          <a:lstStyle/>
          <a:p>
            <a:pPr algn="ctr"/>
            <a:r>
              <a:rPr lang="en-SG" dirty="0">
                <a:solidFill>
                  <a:schemeClr val="bg1"/>
                </a:solidFill>
                <a:latin typeface="Segoe UI Light" panose="020B0502040204020203" pitchFamily="34" charset="0"/>
                <a:cs typeface="Segoe UI Light" panose="020B0502040204020203" pitchFamily="34" charset="0"/>
              </a:rPr>
              <a:t>A sea of movies…</a:t>
            </a:r>
          </a:p>
        </p:txBody>
      </p:sp>
    </p:spTree>
    <p:extLst>
      <p:ext uri="{BB962C8B-B14F-4D97-AF65-F5344CB8AC3E}">
        <p14:creationId xmlns:p14="http://schemas.microsoft.com/office/powerpoint/2010/main" val="4075694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Cosine</a:t>
            </a:r>
          </a:p>
        </p:txBody>
      </p:sp>
      <p:graphicFrame>
        <p:nvGraphicFramePr>
          <p:cNvPr id="9" name="Chart 8"/>
          <p:cNvGraphicFramePr/>
          <p:nvPr>
            <p:extLst>
              <p:ext uri="{D42A27DB-BD31-4B8C-83A1-F6EECF244321}">
                <p14:modId xmlns:p14="http://schemas.microsoft.com/office/powerpoint/2010/main" val="2891533304"/>
              </p:ext>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235756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Correlation</a:t>
            </a:r>
          </a:p>
        </p:txBody>
      </p:sp>
      <p:graphicFrame>
        <p:nvGraphicFramePr>
          <p:cNvPr id="9" name="Chart 8"/>
          <p:cNvGraphicFramePr/>
          <p:nvPr>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95134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1443789"/>
          </a:xfrm>
        </p:spPr>
        <p:txBody>
          <a:bodyPr/>
          <a:lstStyle/>
          <a:p>
            <a:pPr algn="ctr"/>
            <a:r>
              <a:rPr lang="en-SG" dirty="0">
                <a:latin typeface="Segoe UI Light" panose="020B0502040204020203" pitchFamily="34" charset="0"/>
                <a:cs typeface="Segoe UI Light" panose="020B0502040204020203" pitchFamily="34" charset="0"/>
              </a:rPr>
              <a:t>Prediction with Adjusted Cosine</a:t>
            </a:r>
          </a:p>
        </p:txBody>
      </p:sp>
      <p:graphicFrame>
        <p:nvGraphicFramePr>
          <p:cNvPr id="9" name="Chart 8"/>
          <p:cNvGraphicFramePr/>
          <p:nvPr>
            <p:extLst/>
          </p:nvPr>
        </p:nvGraphicFramePr>
        <p:xfrm>
          <a:off x="0" y="1443789"/>
          <a:ext cx="12192000" cy="541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5617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*Conclusion and Future Recommendation*</a:t>
            </a:r>
          </a:p>
        </p:txBody>
      </p:sp>
      <p:sp>
        <p:nvSpPr>
          <p:cNvPr id="7" name="Subtitle 6"/>
          <p:cNvSpPr>
            <a:spLocks noGrp="1"/>
          </p:cNvSpPr>
          <p:nvPr>
            <p:ph type="subTitle" idx="1"/>
          </p:nvPr>
        </p:nvSpPr>
        <p:spPr/>
        <p:txBody>
          <a:bodyPr/>
          <a:lstStyle/>
          <a:p>
            <a:endParaRPr lang="en-S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320144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0"/>
            <a:ext cx="12192000" cy="6857999"/>
          </a:xfrm>
        </p:spPr>
        <p:txBody>
          <a:bodyPr anchor="ctr"/>
          <a:lstStyle/>
          <a:p>
            <a:r>
              <a:rPr lang="en-US" dirty="0">
                <a:latin typeface="Segoe UI Light" panose="020B0502040204020203" pitchFamily="34" charset="0"/>
                <a:cs typeface="Segoe UI Light" panose="020B0502040204020203" pitchFamily="34" charset="0"/>
              </a:rPr>
              <a:t>Thank You</a:t>
            </a:r>
            <a:br>
              <a:rPr lang="en-US"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Question?</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509769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Our Aim</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Extract and analyse interesting pattern from user’s movie rating behaviour to generate an accurate movie recommendation</a:t>
            </a:r>
          </a:p>
        </p:txBody>
      </p:sp>
    </p:spTree>
    <p:extLst>
      <p:ext uri="{BB962C8B-B14F-4D97-AF65-F5344CB8AC3E}">
        <p14:creationId xmlns:p14="http://schemas.microsoft.com/office/powerpoint/2010/main" val="136544028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Dataset</a:t>
            </a:r>
          </a:p>
        </p:txBody>
      </p:sp>
      <p:sp>
        <p:nvSpPr>
          <p:cNvPr id="7" name="Subtitle 6"/>
          <p:cNvSpPr>
            <a:spLocks noGrp="1"/>
          </p:cNvSpPr>
          <p:nvPr>
            <p:ph type="subTitle" idx="1"/>
          </p:nvPr>
        </p:nvSpPr>
        <p:spPr/>
        <p:txBody>
          <a:bodyPr/>
          <a:lstStyle/>
          <a:p>
            <a:r>
              <a:rPr lang="en-SG" dirty="0" err="1">
                <a:latin typeface="Segoe UI Light" panose="020B0502040204020203" pitchFamily="34" charset="0"/>
                <a:cs typeface="Segoe UI Light" panose="020B0502040204020203" pitchFamily="34" charset="0"/>
              </a:rPr>
              <a:t>MovieLens</a:t>
            </a:r>
            <a:r>
              <a:rPr lang="en-SG" dirty="0">
                <a:latin typeface="Segoe UI Light" panose="020B0502040204020203" pitchFamily="34" charset="0"/>
                <a:cs typeface="Segoe UI Light" panose="020B0502040204020203" pitchFamily="34" charset="0"/>
              </a:rPr>
              <a:t> dataset obtained from </a:t>
            </a:r>
            <a:r>
              <a:rPr lang="en-SG" dirty="0" err="1">
                <a:latin typeface="Segoe UI Light" panose="020B0502040204020203" pitchFamily="34" charset="0"/>
                <a:cs typeface="Segoe UI Light" panose="020B0502040204020203" pitchFamily="34" charset="0"/>
              </a:rPr>
              <a:t>GroupLens</a:t>
            </a:r>
            <a:r>
              <a:rPr lang="en-SG" dirty="0">
                <a:latin typeface="Segoe UI Light" panose="020B0502040204020203" pitchFamily="34" charset="0"/>
                <a:cs typeface="Segoe UI Light" panose="020B0502040204020203" pitchFamily="34" charset="0"/>
              </a:rPr>
              <a:t> Research Repository</a:t>
            </a:r>
          </a:p>
          <a:p>
            <a:r>
              <a:rPr lang="en-SG" dirty="0">
                <a:latin typeface="Segoe UI Light" panose="020B0502040204020203" pitchFamily="34" charset="0"/>
                <a:cs typeface="Segoe UI Light" panose="020B0502040204020203" pitchFamily="34" charset="0"/>
              </a:rPr>
              <a:t>6,040 users, 3,900 movies, 1,000,209 ratings</a:t>
            </a:r>
          </a:p>
        </p:txBody>
      </p:sp>
      <p:sp>
        <p:nvSpPr>
          <p:cNvPr id="2" name="Footer Placeholder 1"/>
          <p:cNvSpPr>
            <a:spLocks noGrp="1"/>
          </p:cNvSpPr>
          <p:nvPr>
            <p:ph type="ftr" sz="quarter" idx="11"/>
          </p:nvPr>
        </p:nvSpPr>
        <p:spPr/>
        <p:txBody>
          <a:bodyPr/>
          <a:lstStyle/>
          <a:p>
            <a:r>
              <a:rPr lang="en-SG" sz="1800" dirty="0">
                <a:latin typeface="Segoe UI Light" panose="020B0502040204020203" pitchFamily="34" charset="0"/>
                <a:cs typeface="Segoe UI Light" panose="020B0502040204020203" pitchFamily="34" charset="0"/>
              </a:rPr>
              <a:t>grouplens.org/datasets/</a:t>
            </a:r>
            <a:r>
              <a:rPr lang="en-SG" sz="1800" dirty="0" err="1">
                <a:latin typeface="Segoe UI Light" panose="020B0502040204020203" pitchFamily="34" charset="0"/>
                <a:cs typeface="Segoe UI Light" panose="020B0502040204020203" pitchFamily="34" charset="0"/>
              </a:rPr>
              <a:t>movielens</a:t>
            </a:r>
            <a:r>
              <a:rPr lang="en-SG" sz="1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348281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ormAutofit/>
          </a:bodyPr>
          <a:lstStyle/>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US" sz="2400" dirty="0">
                <a:solidFill>
                  <a:schemeClr val="bg1"/>
                </a:solidFill>
                <a:latin typeface="Segoe UI Light" panose="020B0502040204020203" pitchFamily="34" charset="0"/>
                <a:cs typeface="Segoe UI Light" panose="020B0502040204020203" pitchFamily="34" charset="0"/>
              </a:rPr>
              <a:t>Shuffle and split to training testing (80:20)</a:t>
            </a:r>
            <a:endParaRPr lang="en-SG" sz="2400" dirty="0">
              <a:solidFill>
                <a:schemeClr val="bg1"/>
              </a:solidFill>
              <a:latin typeface="Segoe UI Light" panose="020B0502040204020203" pitchFamily="34" charset="0"/>
              <a:cs typeface="Segoe UI Light" panose="020B0502040204020203" pitchFamily="34" charset="0"/>
            </a:endParaRPr>
          </a:p>
          <a:p>
            <a:pPr lvl="1">
              <a:lnSpc>
                <a:spcPct val="150000"/>
              </a:lnSpc>
            </a:pPr>
            <a:r>
              <a:rPr lang="en-SG" sz="2400" dirty="0">
                <a:solidFill>
                  <a:schemeClr val="bg1"/>
                </a:solidFill>
                <a:latin typeface="Segoe UI Light" panose="020B0502040204020203" pitchFamily="34" charset="0"/>
                <a:cs typeface="Segoe UI Light" panose="020B0502040204020203" pitchFamily="34" charset="0"/>
              </a:rPr>
              <a:t>Convert our dataset to matrix format</a:t>
            </a:r>
            <a:endParaRPr lang="en-US" sz="2400" dirty="0">
              <a:solidFill>
                <a:schemeClr val="bg1"/>
              </a:solidFill>
              <a:latin typeface="Segoe UI Light" panose="020B0502040204020203" pitchFamily="34" charset="0"/>
              <a:cs typeface="Segoe UI Light" panose="020B0502040204020203" pitchFamily="34" charset="0"/>
            </a:endParaRPr>
          </a:p>
          <a:p>
            <a:pPr marL="0" indent="0">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User1, Movie1, Rating1</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User2, Movie2, Rating2</a:t>
            </a:r>
          </a:p>
          <a:p>
            <a:pPr marL="0" indent="0" algn="ctr">
              <a:buNone/>
            </a:pPr>
            <a:r>
              <a:rPr lang="en-SG" sz="2000" dirty="0">
                <a:solidFill>
                  <a:schemeClr val="bg1"/>
                </a:solidFill>
                <a:latin typeface="Segoe UI Light" panose="020B0502040204020203" pitchFamily="34" charset="0"/>
                <a:cs typeface="Segoe UI Light" panose="020B0502040204020203" pitchFamily="34" charset="0"/>
              </a:rPr>
              <a:t>User3, Movie3, Rating3</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a:p>
            <a:pPr marL="0" indent="0" algn="ctr">
              <a:buNone/>
            </a:pPr>
            <a:r>
              <a:rPr lang="en-SG" sz="2400" dirty="0">
                <a:solidFill>
                  <a:schemeClr val="bg1"/>
                </a:solidFill>
                <a:latin typeface="Segoe UI Light" panose="020B0502040204020203" pitchFamily="34" charset="0"/>
                <a:cs typeface="Segoe UI Light" panose="020B0502040204020203" pitchFamily="34" charset="0"/>
              </a:rPr>
              <a:t>to</a:t>
            </a:r>
          </a:p>
          <a:p>
            <a:pPr marL="0" indent="0" algn="ctr">
              <a:buNone/>
            </a:pPr>
            <a:endParaRPr lang="en-SG" sz="2400" dirty="0">
              <a:solidFill>
                <a:schemeClr val="bg1"/>
              </a:solidFill>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a:xfrm>
            <a:off x="-1" y="0"/>
            <a:ext cx="5666507" cy="6857999"/>
          </a:xfrm>
        </p:spPr>
        <p:txBody>
          <a:bodyPr anchor="ctr"/>
          <a:lstStyle/>
          <a:p>
            <a:pPr algn="ctr"/>
            <a:r>
              <a:rPr lang="en-SG" sz="6000" dirty="0" err="1">
                <a:latin typeface="Segoe UI Light" panose="020B0502040204020203" pitchFamily="34" charset="0"/>
                <a:cs typeface="Segoe UI Light" panose="020B0502040204020203" pitchFamily="34" charset="0"/>
              </a:rPr>
              <a:t>Preprocessing</a:t>
            </a:r>
            <a:endParaRPr lang="en-SG" sz="6000" dirty="0">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90260767"/>
              </p:ext>
            </p:extLst>
          </p:nvPr>
        </p:nvGraphicFramePr>
        <p:xfrm>
          <a:off x="6845818" y="4668212"/>
          <a:ext cx="4166871" cy="1584960"/>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1267365386"/>
                    </a:ext>
                  </a:extLst>
                </a:gridCol>
                <a:gridCol w="1017905">
                  <a:extLst>
                    <a:ext uri="{9D8B030D-6E8A-4147-A177-3AD203B41FA5}">
                      <a16:colId xmlns:a16="http://schemas.microsoft.com/office/drawing/2014/main" val="1235626020"/>
                    </a:ext>
                  </a:extLst>
                </a:gridCol>
                <a:gridCol w="1057593">
                  <a:extLst>
                    <a:ext uri="{9D8B030D-6E8A-4147-A177-3AD203B41FA5}">
                      <a16:colId xmlns:a16="http://schemas.microsoft.com/office/drawing/2014/main" val="2915161130"/>
                    </a:ext>
                  </a:extLst>
                </a:gridCol>
                <a:gridCol w="1057593">
                  <a:extLst>
                    <a:ext uri="{9D8B030D-6E8A-4147-A177-3AD203B41FA5}">
                      <a16:colId xmlns:a16="http://schemas.microsoft.com/office/drawing/2014/main" val="2118784424"/>
                    </a:ext>
                  </a:extLst>
                </a:gridCol>
              </a:tblGrid>
              <a:tr h="370840">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User1</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User2</a:t>
                      </a:r>
                    </a:p>
                  </a:txBody>
                  <a:tcP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User3</a:t>
                      </a: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4901756"/>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a:t>
                      </a:r>
                      <a:r>
                        <a:rPr lang="en-SG" sz="2000" baseline="0" dirty="0">
                          <a:solidFill>
                            <a:schemeClr val="bg1"/>
                          </a:solidFill>
                          <a:latin typeface="Segoe UI Light" panose="020B0502040204020203" pitchFamily="34" charset="0"/>
                          <a:cs typeface="Segoe UI Light" panose="020B0502040204020203" pitchFamily="34" charset="0"/>
                        </a:rPr>
                        <a:t>1</a:t>
                      </a:r>
                      <a:endParaRPr lang="en-SG" sz="2000" dirty="0">
                        <a:solidFill>
                          <a:schemeClr val="bg1"/>
                        </a:solidFill>
                        <a:latin typeface="Segoe UI Light" panose="020B0502040204020203" pitchFamily="34" charset="0"/>
                        <a:cs typeface="Segoe UI Light" panose="020B0502040204020203" pitchFamily="34" charset="0"/>
                      </a:endParaRPr>
                    </a:p>
                  </a:txBody>
                  <a:tcPr>
                    <a:lnR w="12700" cap="flat" cmpd="sng" algn="ctr">
                      <a:solidFill>
                        <a:schemeClr val="bg1"/>
                      </a:solidFill>
                      <a:prstDash val="solid"/>
                      <a:round/>
                      <a:headEnd type="none" w="med" len="med"/>
                      <a:tailEnd type="none" w="med" len="med"/>
                    </a:lnR>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Rating1</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89087812"/>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Movie2</a:t>
                      </a:r>
                    </a:p>
                  </a:txBody>
                  <a:tcPr>
                    <a:lnR w="12700" cap="flat" cmpd="sng" algn="ctr">
                      <a:solidFill>
                        <a:schemeClr val="bg1"/>
                      </a:solidFill>
                      <a:prstDash val="solid"/>
                      <a:round/>
                      <a:headEnd type="none" w="med" len="med"/>
                      <a:tailEnd type="none" w="med" len="med"/>
                    </a:lnR>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Rating2</a:t>
                      </a:r>
                    </a:p>
                  </a:txBody>
                  <a:tcPr anchor="ct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90127024"/>
                  </a:ext>
                </a:extLst>
              </a:tr>
              <a:tr h="370840">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Movie3</a:t>
                      </a:r>
                    </a:p>
                  </a:txBody>
                  <a:tcPr>
                    <a:lnR w="12700" cap="flat" cmpd="sng" algn="ctr">
                      <a:solidFill>
                        <a:schemeClr val="bg1"/>
                      </a:solidFill>
                      <a:prstDash val="solid"/>
                      <a:round/>
                      <a:headEnd type="none" w="med" len="med"/>
                      <a:tailEnd type="none" w="med" len="med"/>
                    </a:lnR>
                  </a:tcPr>
                </a:tc>
                <a:tc>
                  <a:txBody>
                    <a:bodyPr/>
                    <a:lstStyle/>
                    <a:p>
                      <a:pPr algn="ctr"/>
                      <a:endParaRPr lang="en-SG" sz="2000">
                        <a:solidFill>
                          <a:schemeClr val="bg1"/>
                        </a:solidFill>
                        <a:latin typeface="Segoe UI Light" panose="020B0502040204020203" pitchFamily="34" charset="0"/>
                        <a:cs typeface="Segoe UI Light" panose="020B0502040204020203"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en-SG" sz="2000" dirty="0">
                        <a:solidFill>
                          <a:schemeClr val="bg1"/>
                        </a:solidFill>
                        <a:latin typeface="Segoe UI Light" panose="020B0502040204020203" pitchFamily="34" charset="0"/>
                        <a:cs typeface="Segoe UI Light" panose="020B0502040204020203"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SG" sz="2000" dirty="0">
                          <a:solidFill>
                            <a:schemeClr val="bg1"/>
                          </a:solidFill>
                          <a:latin typeface="Segoe UI Light" panose="020B0502040204020203" pitchFamily="34" charset="0"/>
                          <a:cs typeface="Segoe UI Light" panose="020B0502040204020203" pitchFamily="34" charset="0"/>
                        </a:rPr>
                        <a:t>Rating3</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6180872"/>
                  </a:ext>
                </a:extLst>
              </a:tr>
            </a:tbl>
          </a:graphicData>
        </a:graphic>
      </p:graphicFrame>
    </p:spTree>
    <p:extLst>
      <p:ext uri="{BB962C8B-B14F-4D97-AF65-F5344CB8AC3E}">
        <p14:creationId xmlns:p14="http://schemas.microsoft.com/office/powerpoint/2010/main" val="274889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25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25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fill="hold" nodeType="after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 calcmode="lin" valueType="num">
                                      <p:cBhvr additive="base">
                                        <p:cTn id="18" dur="25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9" dur="250" fill="hold"/>
                                        <p:tgtEl>
                                          <p:spTgt spid="7">
                                            <p:txEl>
                                              <p:pRg st="4" end="4"/>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 calcmode="lin" valueType="num">
                                      <p:cBhvr additive="base">
                                        <p:cTn id="22" dur="25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7">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 calcmode="lin" valueType="num">
                                      <p:cBhvr additive="base">
                                        <p:cTn id="26" dur="25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25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32"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33" fill="hold">
                            <p:stCondLst>
                              <p:cond delay="75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250" fill="hold"/>
                                        <p:tgtEl>
                                          <p:spTgt spid="12"/>
                                        </p:tgtEl>
                                        <p:attrNameLst>
                                          <p:attrName>ppt_x</p:attrName>
                                        </p:attrNameLst>
                                      </p:cBhvr>
                                      <p:tavLst>
                                        <p:tav tm="0">
                                          <p:val>
                                            <p:strVal val="1+#ppt_w/2"/>
                                          </p:val>
                                        </p:tav>
                                        <p:tav tm="100000">
                                          <p:val>
                                            <p:strVal val="#ppt_x"/>
                                          </p:val>
                                        </p:tav>
                                      </p:tavLst>
                                    </p:anim>
                                    <p:anim calcmode="lin" valueType="num">
                                      <p:cBhvr additive="base">
                                        <p:cTn id="37"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SG" dirty="0">
                <a:latin typeface="Segoe UI Light" panose="020B0502040204020203" pitchFamily="34" charset="0"/>
                <a:cs typeface="Segoe UI Light" panose="020B0502040204020203" pitchFamily="34" charset="0"/>
              </a:rPr>
              <a:t>Data Mining</a:t>
            </a:r>
          </a:p>
        </p:txBody>
      </p:sp>
      <p:sp>
        <p:nvSpPr>
          <p:cNvPr id="7" name="Subtitle 6"/>
          <p:cNvSpPr>
            <a:spLocks noGrp="1"/>
          </p:cNvSpPr>
          <p:nvPr>
            <p:ph type="subTitle" idx="1"/>
          </p:nvPr>
        </p:nvSpPr>
        <p:spPr/>
        <p:txBody>
          <a:bodyPr/>
          <a:lstStyle/>
          <a:p>
            <a:r>
              <a:rPr lang="en-SG" dirty="0">
                <a:latin typeface="Segoe UI Light" panose="020B0502040204020203" pitchFamily="34" charset="0"/>
                <a:cs typeface="Segoe UI Light" panose="020B0502040204020203" pitchFamily="34" charset="0"/>
              </a:rPr>
              <a:t>We utilize Item-Item Collaborative Filtering technique to generate movie recommendation</a:t>
            </a:r>
          </a:p>
        </p:txBody>
      </p:sp>
    </p:spTree>
    <p:extLst>
      <p:ext uri="{BB962C8B-B14F-4D97-AF65-F5344CB8AC3E}">
        <p14:creationId xmlns:p14="http://schemas.microsoft.com/office/powerpoint/2010/main" val="290888215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0" y="0"/>
            <a:ext cx="12192000" cy="6858000"/>
          </a:xfrm>
        </p:spPr>
        <p:txBody>
          <a:bodyPr anchor="ctr"/>
          <a:lstStyle/>
          <a:p>
            <a:pPr marL="0" indent="0" algn="ctr">
              <a:buNone/>
            </a:pPr>
            <a:r>
              <a:rPr lang="en-US" sz="2400" dirty="0">
                <a:latin typeface="Segoe UI Light" panose="020B0502040204020203" pitchFamily="34" charset="0"/>
                <a:cs typeface="Segoe UI Light" panose="020B0502040204020203" pitchFamily="34" charset="0"/>
              </a:rPr>
              <a:t>John likes pineapple and apple</a:t>
            </a:r>
          </a:p>
          <a:p>
            <a:pPr marL="0" indent="0" algn="ctr">
              <a:buNone/>
            </a:pPr>
            <a:r>
              <a:rPr lang="en-US" sz="2400" dirty="0">
                <a:latin typeface="Segoe UI Light" panose="020B0502040204020203" pitchFamily="34" charset="0"/>
                <a:cs typeface="Segoe UI Light" panose="020B0502040204020203" pitchFamily="34" charset="0"/>
              </a:rPr>
              <a:t>Jason likes pineapple</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4000" dirty="0">
                <a:latin typeface="Segoe UI Light" panose="020B0502040204020203" pitchFamily="34" charset="0"/>
                <a:cs typeface="Segoe UI Light" panose="020B0502040204020203" pitchFamily="34" charset="0"/>
              </a:rPr>
              <a:t>Does Jason like apple?</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2400" dirty="0">
                <a:latin typeface="Segoe UI Light" panose="020B0502040204020203" pitchFamily="34" charset="0"/>
                <a:cs typeface="Segoe UI Light" panose="020B0502040204020203" pitchFamily="34" charset="0"/>
              </a:rPr>
              <a:t>Find out if apple is similar to Jason’s preference, which is pineapple</a:t>
            </a:r>
          </a:p>
          <a:p>
            <a:pPr marL="0" indent="0" algn="ctr">
              <a:buNone/>
            </a:pPr>
            <a:r>
              <a:rPr lang="en-US" sz="2400" dirty="0">
                <a:latin typeface="Segoe UI Light" panose="020B0502040204020203" pitchFamily="34" charset="0"/>
                <a:cs typeface="Segoe UI Light" panose="020B0502040204020203" pitchFamily="34" charset="0"/>
              </a:rPr>
              <a:t>Recommend apple to Jason if similarity is high</a:t>
            </a:r>
            <a:endParaRPr lang="en-SG"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7321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25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 calcmode="lin" valueType="num">
                                      <p:cBhvr additive="base">
                                        <p:cTn id="13" dur="25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14" dur="250" fill="hold"/>
                                        <p:tgtEl>
                                          <p:spTgt spid="11">
                                            <p:txEl>
                                              <p:pRg st="5" end="5"/>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 calcmode="lin" valueType="num">
                                      <p:cBhvr additive="base">
                                        <p:cTn id="17" dur="25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idx="1"/>
          </p:nvPr>
        </p:nvSpPr>
        <p:spPr>
          <a:xfrm>
            <a:off x="5666508" y="0"/>
            <a:ext cx="6525492" cy="6858000"/>
          </a:xfrm>
          <a:solidFill>
            <a:schemeClr val="accent1">
              <a:lumMod val="50000"/>
            </a:schemeClr>
          </a:solidFill>
        </p:spPr>
        <p:txBody>
          <a:bodyPr anchor="ctr">
            <a:normAutofit/>
          </a:bodyPr>
          <a:lstStyle/>
          <a:p>
            <a:pPr lvl="2">
              <a:lnSpc>
                <a:spcPct val="150000"/>
              </a:lnSpc>
            </a:pPr>
            <a:r>
              <a:rPr lang="en-US" dirty="0">
                <a:solidFill>
                  <a:schemeClr val="bg1"/>
                </a:solidFill>
                <a:latin typeface="Segoe UI Light" panose="020B0502040204020203" pitchFamily="34" charset="0"/>
                <a:cs typeface="Segoe UI Light" panose="020B0502040204020203" pitchFamily="34" charset="0"/>
              </a:rPr>
              <a:t>Cosine Similarity</a:t>
            </a:r>
            <a:br>
              <a:rPr lang="en-SG" dirty="0">
                <a:solidFill>
                  <a:schemeClr val="bg1"/>
                </a:solidFill>
                <a:latin typeface="Segoe UI Light" panose="020B0502040204020203" pitchFamily="34" charset="0"/>
                <a:cs typeface="Segoe UI Light" panose="020B0502040204020203" pitchFamily="34" charset="0"/>
              </a:rPr>
            </a:b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Pearson Correlation</a:t>
            </a:r>
          </a:p>
          <a:p>
            <a:pPr lvl="2" algn="just">
              <a:lnSpc>
                <a:spcPct val="150000"/>
              </a:lnSpc>
            </a:pPr>
            <a:endParaRPr lang="en-US" dirty="0">
              <a:solidFill>
                <a:schemeClr val="bg1"/>
              </a:solidFill>
              <a:latin typeface="Segoe UI Light" panose="020B0502040204020203" pitchFamily="34" charset="0"/>
              <a:cs typeface="Segoe UI Light" panose="020B0502040204020203" pitchFamily="34" charset="0"/>
            </a:endParaRPr>
          </a:p>
          <a:p>
            <a:pPr lvl="2" algn="just">
              <a:lnSpc>
                <a:spcPct val="150000"/>
              </a:lnSpc>
            </a:pPr>
            <a:r>
              <a:rPr lang="en-US" dirty="0">
                <a:solidFill>
                  <a:schemeClr val="bg1"/>
                </a:solidFill>
                <a:latin typeface="Segoe UI Light" panose="020B0502040204020203" pitchFamily="34" charset="0"/>
                <a:cs typeface="Segoe UI Light" panose="020B0502040204020203" pitchFamily="34" charset="0"/>
              </a:rPr>
              <a:t>Adjusted Cosine Similarity</a:t>
            </a:r>
          </a:p>
        </p:txBody>
      </p:sp>
      <p:sp>
        <p:nvSpPr>
          <p:cNvPr id="5" name="Title 4"/>
          <p:cNvSpPr>
            <a:spLocks noGrp="1"/>
          </p:cNvSpPr>
          <p:nvPr>
            <p:ph type="title"/>
          </p:nvPr>
        </p:nvSpPr>
        <p:spPr>
          <a:xfrm>
            <a:off x="526473" y="0"/>
            <a:ext cx="5140033" cy="6857999"/>
          </a:xfrm>
        </p:spPr>
        <p:txBody>
          <a:bodyPr anchor="ctr"/>
          <a:lstStyle/>
          <a:p>
            <a:r>
              <a:rPr lang="en-SG" sz="6000" dirty="0">
                <a:latin typeface="Segoe UI Light" panose="020B0502040204020203" pitchFamily="34" charset="0"/>
                <a:cs typeface="Segoe UI Light" panose="020B0502040204020203" pitchFamily="34" charset="0"/>
              </a:rPr>
              <a:t>Movie Similarities</a:t>
            </a:r>
          </a:p>
        </p:txBody>
      </p:sp>
    </p:spTree>
    <p:extLst>
      <p:ext uri="{BB962C8B-B14F-4D97-AF65-F5344CB8AC3E}">
        <p14:creationId xmlns:p14="http://schemas.microsoft.com/office/powerpoint/2010/main" val="95360060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p:cNvSpPr>
                <a:spLocks noGrp="1"/>
              </p:cNvSpPr>
              <p:nvPr>
                <p:ph idx="1"/>
              </p:nvPr>
            </p:nvSpPr>
            <p:spPr>
              <a:xfrm>
                <a:off x="0" y="0"/>
                <a:ext cx="12192000" cy="6858000"/>
              </a:xfrm>
            </p:spPr>
            <p:txBody>
              <a:bodyPr anchor="ctr">
                <a:normAutofit/>
              </a:bodyPr>
              <a:lstStyle/>
              <a:p>
                <a:pPr marL="0" indent="0" algn="ctr">
                  <a:buNone/>
                </a:pPr>
                <a:r>
                  <a:rPr lang="en-SG" sz="6000" dirty="0">
                    <a:latin typeface="Segoe UI Light" panose="020B0502040204020203" pitchFamily="34" charset="0"/>
                    <a:cs typeface="Segoe UI Light" panose="020B0502040204020203" pitchFamily="34" charset="0"/>
                  </a:rPr>
                  <a:t>Cosine Similarity</a:t>
                </a:r>
              </a:p>
              <a:p>
                <a:pPr marL="0" indent="0" algn="ctr">
                  <a:buNone/>
                </a:pPr>
                <a:r>
                  <a:rPr lang="en-SG" sz="2400" dirty="0">
                    <a:latin typeface="Segoe UI Light" panose="020B0502040204020203" pitchFamily="34" charset="0"/>
                    <a:cs typeface="Segoe UI Light" panose="020B0502040204020203" pitchFamily="34" charset="0"/>
                  </a:rPr>
                  <a:t>Consider two items as user-space dimensional vectors</a:t>
                </a:r>
              </a:p>
              <a:p>
                <a:pPr marL="0" indent="0" algn="ctr">
                  <a:buNone/>
                </a:pPr>
                <a:endParaRPr lang="en-SG" sz="2400" dirty="0">
                  <a:latin typeface="Segoe UI Light" panose="020B0502040204020203" pitchFamily="34" charset="0"/>
                  <a:cs typeface="Segoe UI Light" panose="020B0502040204020203" pitchFamily="34"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SG" sz="2400" i="0"/>
                        <m:t>sim</m:t>
                      </m:r>
                      <m:d>
                        <m:dPr>
                          <m:ctrlPr>
                            <a:rPr lang="en-SG" sz="2400"/>
                          </m:ctrlPr>
                        </m:dPr>
                        <m:e>
                          <m:r>
                            <m:rPr>
                              <m:sty m:val="p"/>
                            </m:rPr>
                            <a:rPr lang="en-SG" sz="2400" i="0"/>
                            <m:t>i</m:t>
                          </m:r>
                          <m:r>
                            <a:rPr lang="en-SG" sz="2400" i="0"/>
                            <m:t>,</m:t>
                          </m:r>
                          <m:r>
                            <m:rPr>
                              <m:sty m:val="p"/>
                            </m:rPr>
                            <a:rPr lang="en-SG" sz="2400" i="0"/>
                            <m:t>j</m:t>
                          </m:r>
                        </m:e>
                      </m:d>
                      <m:r>
                        <a:rPr lang="en-SG" sz="2400" i="0"/>
                        <m:t>=</m:t>
                      </m:r>
                      <m:func>
                        <m:funcPr>
                          <m:ctrlPr>
                            <a:rPr lang="en-SG" sz="2400"/>
                          </m:ctrlPr>
                        </m:funcPr>
                        <m:fName>
                          <m:r>
                            <m:rPr>
                              <m:sty m:val="p"/>
                            </m:rPr>
                            <a:rPr lang="en-SG" sz="2400" i="0"/>
                            <m:t>cos</m:t>
                          </m:r>
                        </m:fName>
                        <m:e>
                          <m:d>
                            <m:dPr>
                              <m:ctrlPr>
                                <a:rPr lang="en-SG" sz="2400"/>
                              </m:ctrlPr>
                            </m:dPr>
                            <m:e>
                              <m:acc>
                                <m:accPr>
                                  <m:chr m:val="⃗"/>
                                  <m:ctrlPr>
                                    <a:rPr lang="en-SG" sz="2400"/>
                                  </m:ctrlPr>
                                </m:accPr>
                                <m:e>
                                  <m:r>
                                    <m:rPr>
                                      <m:sty m:val="p"/>
                                    </m:rPr>
                                    <a:rPr lang="en-SG" sz="2400" i="0"/>
                                    <m:t>i</m:t>
                                  </m:r>
                                </m:e>
                              </m:acc>
                              <m:r>
                                <a:rPr lang="en-SG" sz="2400" i="0"/>
                                <m:t>,</m:t>
                              </m:r>
                              <m:acc>
                                <m:accPr>
                                  <m:chr m:val="⃗"/>
                                  <m:ctrlPr>
                                    <a:rPr lang="en-SG" sz="2400"/>
                                  </m:ctrlPr>
                                </m:accPr>
                                <m:e>
                                  <m:r>
                                    <m:rPr>
                                      <m:sty m:val="p"/>
                                    </m:rPr>
                                    <a:rPr lang="en-SG" sz="2400" i="0"/>
                                    <m:t>j</m:t>
                                  </m:r>
                                </m:e>
                              </m:acc>
                            </m:e>
                          </m:d>
                        </m:e>
                      </m:func>
                      <m:r>
                        <a:rPr lang="en-SG" sz="2400" i="0"/>
                        <m:t>= </m:t>
                      </m:r>
                      <m:f>
                        <m:fPr>
                          <m:ctrlPr>
                            <a:rPr lang="en-SG" sz="2400"/>
                          </m:ctrlPr>
                        </m:fPr>
                        <m:num>
                          <m:acc>
                            <m:accPr>
                              <m:chr m:val="⃗"/>
                              <m:ctrlPr>
                                <a:rPr lang="en-SG" sz="2400"/>
                              </m:ctrlPr>
                            </m:accPr>
                            <m:e>
                              <m:r>
                                <m:rPr>
                                  <m:sty m:val="p"/>
                                </m:rPr>
                                <a:rPr lang="en-SG" sz="2400" i="0"/>
                                <m:t>i</m:t>
                              </m:r>
                            </m:e>
                          </m:acc>
                          <m:r>
                            <a:rPr lang="en-SG" sz="2400" i="0"/>
                            <m:t> .  </m:t>
                          </m:r>
                          <m:acc>
                            <m:accPr>
                              <m:chr m:val="⃗"/>
                              <m:ctrlPr>
                                <a:rPr lang="en-SG" sz="2400"/>
                              </m:ctrlPr>
                            </m:accPr>
                            <m:e>
                              <m:r>
                                <m:rPr>
                                  <m:sty m:val="p"/>
                                </m:rPr>
                                <a:rPr lang="en-SG" sz="2400" i="0"/>
                                <m:t>j</m:t>
                              </m:r>
                            </m:e>
                          </m:acc>
                        </m:num>
                        <m:den>
                          <m:sSub>
                            <m:sSubPr>
                              <m:ctrlPr>
                                <a:rPr lang="en-SG" sz="2400"/>
                              </m:ctrlPr>
                            </m:sSubPr>
                            <m:e>
                              <m:d>
                                <m:dPr>
                                  <m:begChr m:val="‖"/>
                                  <m:endChr m:val="‖"/>
                                  <m:ctrlPr>
                                    <a:rPr lang="en-SG" sz="2400"/>
                                  </m:ctrlPr>
                                </m:dPr>
                                <m:e>
                                  <m:acc>
                                    <m:accPr>
                                      <m:chr m:val="⃗"/>
                                      <m:ctrlPr>
                                        <a:rPr lang="en-SG" sz="2400"/>
                                      </m:ctrlPr>
                                    </m:accPr>
                                    <m:e>
                                      <m:r>
                                        <m:rPr>
                                          <m:sty m:val="p"/>
                                        </m:rPr>
                                        <a:rPr lang="en-SG" sz="2400" i="0"/>
                                        <m:t>i</m:t>
                                      </m:r>
                                    </m:e>
                                  </m:acc>
                                </m:e>
                              </m:d>
                            </m:e>
                            <m:sub>
                              <m:r>
                                <a:rPr lang="en-SG" sz="2400" i="0"/>
                                <m:t>2</m:t>
                              </m:r>
                            </m:sub>
                          </m:sSub>
                          <m:sSub>
                            <m:sSubPr>
                              <m:ctrlPr>
                                <a:rPr lang="en-SG" sz="2400"/>
                              </m:ctrlPr>
                            </m:sSubPr>
                            <m:e>
                              <m:r>
                                <a:rPr lang="en-SG" sz="2400" i="0"/>
                                <m:t>∗ </m:t>
                              </m:r>
                              <m:d>
                                <m:dPr>
                                  <m:begChr m:val="‖"/>
                                  <m:endChr m:val="‖"/>
                                  <m:ctrlPr>
                                    <a:rPr lang="en-SG" sz="2400"/>
                                  </m:ctrlPr>
                                </m:dPr>
                                <m:e>
                                  <m:acc>
                                    <m:accPr>
                                      <m:chr m:val="⃗"/>
                                      <m:ctrlPr>
                                        <a:rPr lang="en-SG" sz="2400"/>
                                      </m:ctrlPr>
                                    </m:accPr>
                                    <m:e>
                                      <m:r>
                                        <m:rPr>
                                          <m:sty m:val="p"/>
                                        </m:rPr>
                                        <a:rPr lang="en-SG" sz="2400" i="0"/>
                                        <m:t>j</m:t>
                                      </m:r>
                                    </m:e>
                                  </m:acc>
                                </m:e>
                              </m:d>
                            </m:e>
                            <m:sub>
                              <m:r>
                                <a:rPr lang="en-SG" sz="2400" i="0"/>
                                <m:t>2</m:t>
                              </m:r>
                            </m:sub>
                          </m:sSub>
                        </m:den>
                      </m:f>
                      <m:r>
                        <a:rPr lang="en-SG" sz="2400" i="0"/>
                        <m:t>= </m:t>
                      </m:r>
                      <m:f>
                        <m:fPr>
                          <m:ctrlPr>
                            <a:rPr lang="en-SG" sz="2400"/>
                          </m:ctrlPr>
                        </m:fPr>
                        <m:num>
                          <m:nary>
                            <m:naryPr>
                              <m:chr m:val="∑"/>
                              <m:limLoc m:val="subSup"/>
                              <m:supHide m:val="on"/>
                              <m:ctrlPr>
                                <a:rPr lang="en-SG" sz="2400"/>
                              </m:ctrlPr>
                            </m:naryPr>
                            <m:sub>
                              <m:r>
                                <m:rPr>
                                  <m:sty m:val="p"/>
                                </m:rPr>
                                <a:rPr lang="en-SG" sz="2400" i="0"/>
                                <m:t>u</m:t>
                              </m:r>
                              <m:r>
                                <a:rPr lang="en-SG" sz="2400" i="0"/>
                                <m:t>∈</m:t>
                              </m:r>
                              <m:r>
                                <m:rPr>
                                  <m:sty m:val="p"/>
                                </m:rPr>
                                <a:rPr lang="en-SG" sz="2400" i="0"/>
                                <m:t>U</m:t>
                              </m:r>
                            </m:sub>
                            <m:sup/>
                            <m:e>
                              <m:r>
                                <a:rPr lang="en-SG" sz="2400" i="0"/>
                                <m:t>(</m:t>
                              </m:r>
                              <m:sSub>
                                <m:sSubPr>
                                  <m:ctrlPr>
                                    <a:rPr lang="en-SG" sz="2400"/>
                                  </m:ctrlPr>
                                </m:sSubPr>
                                <m:e>
                                  <m:r>
                                    <m:rPr>
                                      <m:sty m:val="p"/>
                                    </m:rPr>
                                    <a:rPr lang="en-SG" sz="2400" i="0"/>
                                    <m:t>R</m:t>
                                  </m:r>
                                </m:e>
                                <m:sub>
                                  <m:r>
                                    <m:rPr>
                                      <m:sty m:val="p"/>
                                    </m:rPr>
                                    <a:rPr lang="en-SG" sz="2400" i="0"/>
                                    <m:t>u</m:t>
                                  </m:r>
                                  <m:r>
                                    <a:rPr lang="en-SG" sz="2400" i="0"/>
                                    <m:t>,</m:t>
                                  </m:r>
                                  <m:r>
                                    <m:rPr>
                                      <m:sty m:val="p"/>
                                    </m:rPr>
                                    <a:rPr lang="en-SG" sz="2400" i="0"/>
                                    <m:t>i</m:t>
                                  </m:r>
                                </m:sub>
                              </m:sSub>
                              <m:r>
                                <a:rPr lang="en-SG" sz="2400" i="0"/>
                                <m:t>)</m:t>
                              </m:r>
                              <m:sSub>
                                <m:sSubPr>
                                  <m:ctrlPr>
                                    <a:rPr lang="en-SG" sz="2400"/>
                                  </m:ctrlPr>
                                </m:sSubPr>
                                <m:e>
                                  <m:r>
                                    <a:rPr lang="en-SG" sz="2400" i="0"/>
                                    <m:t> (</m:t>
                                  </m:r>
                                  <m:r>
                                    <m:rPr>
                                      <m:sty m:val="p"/>
                                    </m:rPr>
                                    <a:rPr lang="en-SG" sz="2400" i="0"/>
                                    <m:t>R</m:t>
                                  </m:r>
                                </m:e>
                                <m:sub>
                                  <m:r>
                                    <m:rPr>
                                      <m:sty m:val="p"/>
                                    </m:rPr>
                                    <a:rPr lang="en-SG" sz="2400" i="0"/>
                                    <m:t>u</m:t>
                                  </m:r>
                                  <m:r>
                                    <a:rPr lang="en-SG" sz="2400" i="0"/>
                                    <m:t>,</m:t>
                                  </m:r>
                                  <m:r>
                                    <m:rPr>
                                      <m:sty m:val="p"/>
                                    </m:rPr>
                                    <a:rPr lang="en-SG" sz="2400" i="0"/>
                                    <m:t>j</m:t>
                                  </m:r>
                                </m:sub>
                              </m:sSub>
                              <m:r>
                                <a:rPr lang="en-SG" sz="2400" i="0"/>
                                <m:t>)</m:t>
                              </m:r>
                            </m:e>
                          </m:nary>
                        </m:num>
                        <m:den>
                          <m:rad>
                            <m:radPr>
                              <m:degHide m:val="on"/>
                              <m:ctrlPr>
                                <a:rPr lang="en-SG" sz="2400">
                                  <a:latin typeface="Cambria Math" panose="02040503050406030204" pitchFamily="18" charset="0"/>
                                </a:rPr>
                              </m:ctrlPr>
                            </m:radPr>
                            <m:deg/>
                            <m:e>
                              <m:nary>
                                <m:naryPr>
                                  <m:chr m:val="∑"/>
                                  <m:limLoc m:val="subSup"/>
                                  <m:supHide m:val="on"/>
                                  <m:ctrlPr>
                                    <a:rPr lang="en-SG" sz="2400">
                                      <a:latin typeface="Cambria Math" panose="02040503050406030204" pitchFamily="18" charset="0"/>
                                    </a:rPr>
                                  </m:ctrlPr>
                                </m:naryPr>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i="0">
                                      <a:latin typeface="Cambria Math" panose="02040503050406030204" pitchFamily="18" charset="0"/>
                                    </a:rPr>
                                    <m:t>U</m:t>
                                  </m:r>
                                </m:sub>
                                <m:sup/>
                                <m:e>
                                  <m:sSup>
                                    <m:sSupPr>
                                      <m:ctrlPr>
                                        <a:rPr lang="en-SG" sz="2400">
                                          <a:latin typeface="Cambria Math" panose="02040503050406030204" pitchFamily="18" charset="0"/>
                                        </a:rPr>
                                      </m:ctrlPr>
                                    </m:sSupPr>
                                    <m:e>
                                      <m:r>
                                        <a:rPr lang="en-SG" sz="2400" i="0">
                                          <a:latin typeface="Cambria Math" panose="02040503050406030204" pitchFamily="18" charset="0"/>
                                        </a:rPr>
                                        <m:t>(</m:t>
                                      </m:r>
                                      <m:sSub>
                                        <m:sSubPr>
                                          <m:ctrlPr>
                                            <a:rPr lang="en-SG" sz="2400">
                                              <a:latin typeface="Cambria Math" panose="02040503050406030204" pitchFamily="18" charset="0"/>
                                            </a:rPr>
                                          </m:ctrlPr>
                                        </m:sSubPr>
                                        <m:e>
                                          <m:r>
                                            <m:rPr>
                                              <m:sty m:val="p"/>
                                            </m:rPr>
                                            <a:rPr lang="en-SG" sz="2400" i="0">
                                              <a:latin typeface="Cambria Math" panose="02040503050406030204" pitchFamily="18" charset="0"/>
                                            </a:rPr>
                                            <m:t>R</m:t>
                                          </m:r>
                                        </m:e>
                                        <m:sub>
                                          <m:r>
                                            <m:rPr>
                                              <m:sty m:val="p"/>
                                            </m:rPr>
                                            <a:rPr lang="en-SG" sz="2400" i="0">
                                              <a:latin typeface="Cambria Math" panose="02040503050406030204" pitchFamily="18" charset="0"/>
                                            </a:rPr>
                                            <m:t>u</m:t>
                                          </m:r>
                                          <m:r>
                                            <a:rPr lang="en-SG" sz="2400" i="0">
                                              <a:latin typeface="Cambria Math" panose="02040503050406030204" pitchFamily="18" charset="0"/>
                                            </a:rPr>
                                            <m:t>,</m:t>
                                          </m:r>
                                          <m:r>
                                            <m:rPr>
                                              <m:sty m:val="p"/>
                                            </m:rPr>
                                            <a:rPr lang="en-SG" sz="2400" b="0" i="0" smtClean="0">
                                              <a:latin typeface="Cambria Math" panose="02040503050406030204" pitchFamily="18" charset="0"/>
                                            </a:rPr>
                                            <m:t>i</m:t>
                                          </m:r>
                                        </m:sub>
                                      </m:sSub>
                                      <m:r>
                                        <a:rPr lang="en-SG" sz="2400" i="0">
                                          <a:latin typeface="Cambria Math" panose="02040503050406030204" pitchFamily="18" charset="0"/>
                                        </a:rPr>
                                        <m:t>)</m:t>
                                      </m:r>
                                    </m:e>
                                    <m:sup>
                                      <m:r>
                                        <a:rPr lang="en-SG" sz="2400" i="0">
                                          <a:latin typeface="Cambria Math" panose="02040503050406030204" pitchFamily="18" charset="0"/>
                                        </a:rPr>
                                        <m:t>2</m:t>
                                      </m:r>
                                    </m:sup>
                                  </m:sSup>
                                </m:e>
                              </m:nary>
                            </m:e>
                          </m:rad>
                          <m:rad>
                            <m:radPr>
                              <m:degHide m:val="on"/>
                              <m:ctrlPr>
                                <a:rPr lang="en-SG" sz="2400"/>
                              </m:ctrlPr>
                            </m:radPr>
                            <m:deg/>
                            <m:e>
                              <m:nary>
                                <m:naryPr>
                                  <m:chr m:val="∑"/>
                                  <m:limLoc m:val="subSup"/>
                                  <m:supHide m:val="on"/>
                                  <m:ctrlPr>
                                    <a:rPr lang="en-SG" sz="2400"/>
                                  </m:ctrlPr>
                                </m:naryPr>
                                <m:sub>
                                  <m:r>
                                    <m:rPr>
                                      <m:sty m:val="p"/>
                                    </m:rPr>
                                    <a:rPr lang="en-SG" sz="2400" i="0"/>
                                    <m:t>u</m:t>
                                  </m:r>
                                  <m:r>
                                    <a:rPr lang="en-SG" sz="2400" i="0"/>
                                    <m:t>∈</m:t>
                                  </m:r>
                                  <m:r>
                                    <m:rPr>
                                      <m:sty m:val="p"/>
                                    </m:rPr>
                                    <a:rPr lang="en-SG" sz="2400" i="0"/>
                                    <m:t>U</m:t>
                                  </m:r>
                                </m:sub>
                                <m:sup/>
                                <m:e>
                                  <m:sSup>
                                    <m:sSupPr>
                                      <m:ctrlPr>
                                        <a:rPr lang="en-SG" sz="2400"/>
                                      </m:ctrlPr>
                                    </m:sSupPr>
                                    <m:e>
                                      <m:r>
                                        <a:rPr lang="en-SG" sz="2400" i="0"/>
                                        <m:t>(</m:t>
                                      </m:r>
                                      <m:sSub>
                                        <m:sSubPr>
                                          <m:ctrlPr>
                                            <a:rPr lang="en-SG" sz="2400"/>
                                          </m:ctrlPr>
                                        </m:sSubPr>
                                        <m:e>
                                          <m:r>
                                            <m:rPr>
                                              <m:sty m:val="p"/>
                                            </m:rPr>
                                            <a:rPr lang="en-SG" sz="2400" i="0"/>
                                            <m:t>R</m:t>
                                          </m:r>
                                        </m:e>
                                        <m:sub>
                                          <m:r>
                                            <m:rPr>
                                              <m:sty m:val="p"/>
                                            </m:rPr>
                                            <a:rPr lang="en-SG" sz="2400" i="0"/>
                                            <m:t>u</m:t>
                                          </m:r>
                                          <m:r>
                                            <a:rPr lang="en-SG" sz="2400" i="0"/>
                                            <m:t>,</m:t>
                                          </m:r>
                                          <m:r>
                                            <m:rPr>
                                              <m:sty m:val="p"/>
                                            </m:rPr>
                                            <a:rPr lang="en-SG" sz="2400" i="0"/>
                                            <m:t>j</m:t>
                                          </m:r>
                                        </m:sub>
                                      </m:sSub>
                                      <m:r>
                                        <a:rPr lang="en-SG" sz="2400" i="0"/>
                                        <m:t>)</m:t>
                                      </m:r>
                                    </m:e>
                                    <m:sup>
                                      <m:r>
                                        <a:rPr lang="en-SG" sz="2400" i="0"/>
                                        <m:t>2</m:t>
                                      </m:r>
                                    </m:sup>
                                  </m:sSup>
                                </m:e>
                              </m:nary>
                            </m:e>
                          </m:rad>
                        </m:den>
                      </m:f>
                    </m:oMath>
                  </m:oMathPara>
                </a14:m>
                <a:endParaRPr lang="en-SG" sz="2400" dirty="0">
                  <a:latin typeface="Segoe UI Light" panose="020B0502040204020203" pitchFamily="34" charset="0"/>
                  <a:ea typeface="Cambria Math" panose="02040503050406030204" pitchFamily="18" charset="0"/>
                  <a:cs typeface="Segoe UI Light" panose="020B0502040204020203" pitchFamily="34" charset="0"/>
                </a:endParaRPr>
              </a:p>
            </p:txBody>
          </p:sp>
        </mc:Choice>
        <mc:Fallback>
          <p:sp>
            <p:nvSpPr>
              <p:cNvPr id="11" name="Content Placeholder 10"/>
              <p:cNvSpPr>
                <a:spLocks noGrp="1" noRot="1" noChangeAspect="1" noMove="1" noResize="1" noEditPoints="1" noAdjustHandles="1" noChangeArrowheads="1" noChangeShapeType="1" noTextEdit="1"/>
              </p:cNvSpPr>
              <p:nvPr>
                <p:ph idx="1"/>
              </p:nvPr>
            </p:nvSpPr>
            <p:spPr>
              <a:xfrm>
                <a:off x="0" y="0"/>
                <a:ext cx="12192000" cy="6858000"/>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07800974"/>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947</Words>
  <Application>Microsoft Office PowerPoint</Application>
  <PresentationFormat>Widescreen</PresentationFormat>
  <Paragraphs>133</Paragraphs>
  <Slides>24</Slides>
  <Notes>17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Segoe UI Light</vt:lpstr>
      <vt:lpstr>Office Theme</vt:lpstr>
      <vt:lpstr>Movie Recommender</vt:lpstr>
      <vt:lpstr>A sea of movies…</vt:lpstr>
      <vt:lpstr>Our Aim</vt:lpstr>
      <vt:lpstr>Dataset</vt:lpstr>
      <vt:lpstr>Preprocessing</vt:lpstr>
      <vt:lpstr>Data Mining</vt:lpstr>
      <vt:lpstr>PowerPoint Presentation</vt:lpstr>
      <vt:lpstr>Movie Similarities</vt:lpstr>
      <vt:lpstr>PowerPoint Presentation</vt:lpstr>
      <vt:lpstr>PowerPoint Presentation</vt:lpstr>
      <vt:lpstr>PowerPoint Presentation</vt:lpstr>
      <vt:lpstr>Cosine Similarity</vt:lpstr>
      <vt:lpstr>Pearson Correlation</vt:lpstr>
      <vt:lpstr>Adjusted Cosine Similarity</vt:lpstr>
      <vt:lpstr>Handling non-existent Ratings  Not all user watched every single movies in our movie list A lot of missing entries in our matrix that hinder similarity computation</vt:lpstr>
      <vt:lpstr>Choosing K Neighbours</vt:lpstr>
      <vt:lpstr>Top 10 Similarity Movies similar with “Toy Story (1995)”</vt:lpstr>
      <vt:lpstr>PowerPoint Presentation</vt:lpstr>
      <vt:lpstr>Computing Predictions</vt:lpstr>
      <vt:lpstr>Prediction with Cosine</vt:lpstr>
      <vt:lpstr>Prediction with Correlation</vt:lpstr>
      <vt:lpstr>Prediction with Adjusted Cosine</vt:lpstr>
      <vt:lpstr>*Conclusion and Future Recommendation*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dc:title>
  <dc:creator>#ZILLION GOVIN#</dc:creator>
  <cp:lastModifiedBy>#ZILLION GOVIN#</cp:lastModifiedBy>
  <cp:revision>97</cp:revision>
  <dcterms:created xsi:type="dcterms:W3CDTF">2016-11-01T07:08:06Z</dcterms:created>
  <dcterms:modified xsi:type="dcterms:W3CDTF">2016-11-02T06:20:51Z</dcterms:modified>
</cp:coreProperties>
</file>